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57" r:id="rId3"/>
    <p:sldId id="285" r:id="rId4"/>
    <p:sldId id="260" r:id="rId5"/>
    <p:sldId id="283" r:id="rId6"/>
    <p:sldId id="284" r:id="rId7"/>
    <p:sldId id="286" r:id="rId8"/>
    <p:sldId id="261" r:id="rId9"/>
    <p:sldId id="269" r:id="rId10"/>
    <p:sldId id="281" r:id="rId11"/>
    <p:sldId id="282" r:id="rId12"/>
    <p:sldId id="270" r:id="rId13"/>
    <p:sldId id="276" r:id="rId14"/>
    <p:sldId id="278" r:id="rId15"/>
    <p:sldId id="291" r:id="rId16"/>
    <p:sldId id="292" r:id="rId17"/>
    <p:sldId id="277" r:id="rId18"/>
    <p:sldId id="275" r:id="rId19"/>
    <p:sldId id="280" r:id="rId20"/>
    <p:sldId id="259" r:id="rId21"/>
    <p:sldId id="272" r:id="rId22"/>
    <p:sldId id="288" r:id="rId23"/>
    <p:sldId id="290" r:id="rId24"/>
    <p:sldId id="287" r:id="rId25"/>
    <p:sldId id="289" r:id="rId26"/>
    <p:sldId id="273" r:id="rId27"/>
    <p:sldId id="266" r:id="rId28"/>
    <p:sldId id="271" r:id="rId29"/>
    <p:sldId id="27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97" autoAdjust="0"/>
    <p:restoredTop sz="94660"/>
  </p:normalViewPr>
  <p:slideViewPr>
    <p:cSldViewPr>
      <p:cViewPr varScale="1">
        <p:scale>
          <a:sx n="68" d="100"/>
          <a:sy n="68" d="100"/>
        </p:scale>
        <p:origin x="-140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87D7C5-1AB7-4AFE-8FB6-CB7EE60CE3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CF20AFBF-BE6E-42B8-A887-65FC6A60C9D2}">
      <dgm:prSet phldrT="[Testo]" custT="1"/>
      <dgm:spPr/>
      <dgm:t>
        <a:bodyPr/>
        <a:lstStyle/>
        <a:p>
          <a:r>
            <a:rPr lang="it-IT" sz="3600" dirty="0" smtClean="0">
              <a:latin typeface="Book Antiqua" panose="02040602050305030304" pitchFamily="18" charset="0"/>
            </a:rPr>
            <a:t>Emergency </a:t>
          </a:r>
          <a:endParaRPr lang="it-IT" sz="3600" dirty="0">
            <a:latin typeface="Book Antiqua" panose="02040602050305030304" pitchFamily="18" charset="0"/>
          </a:endParaRPr>
        </a:p>
      </dgm:t>
    </dgm:pt>
    <dgm:pt modelId="{E9F6A529-B0CA-444D-A7A2-513852F40665}" type="parTrans" cxnId="{13052C1A-0763-4945-B5D1-4D359C2145EB}">
      <dgm:prSet/>
      <dgm:spPr/>
      <dgm:t>
        <a:bodyPr/>
        <a:lstStyle/>
        <a:p>
          <a:endParaRPr lang="it-IT"/>
        </a:p>
      </dgm:t>
    </dgm:pt>
    <dgm:pt modelId="{1A4F1199-E689-40E0-A946-34E70A8218A6}" type="sibTrans" cxnId="{13052C1A-0763-4945-B5D1-4D359C2145EB}">
      <dgm:prSet/>
      <dgm:spPr/>
      <dgm:t>
        <a:bodyPr/>
        <a:lstStyle/>
        <a:p>
          <a:endParaRPr lang="it-IT"/>
        </a:p>
      </dgm:t>
    </dgm:pt>
    <dgm:pt modelId="{F91BB156-7356-44D2-BC13-894404CC4169}">
      <dgm:prSet phldrT="[Testo]" custT="1"/>
      <dgm:spPr/>
      <dgm:t>
        <a:bodyPr/>
        <a:lstStyle/>
        <a:p>
          <a:r>
            <a:rPr lang="it-IT" sz="2400" dirty="0" err="1" smtClean="0">
              <a:latin typeface="Book Antiqua" panose="02040602050305030304" pitchFamily="18" charset="0"/>
            </a:rPr>
            <a:t>Civil</a:t>
          </a:r>
          <a:r>
            <a:rPr lang="it-IT" sz="2400" dirty="0" smtClean="0">
              <a:latin typeface="Book Antiqua" panose="02040602050305030304" pitchFamily="18" charset="0"/>
            </a:rPr>
            <a:t> </a:t>
          </a:r>
          <a:r>
            <a:rPr lang="it-IT" sz="2400" dirty="0" err="1" smtClean="0">
              <a:latin typeface="Book Antiqua" panose="02040602050305030304" pitchFamily="18" charset="0"/>
            </a:rPr>
            <a:t>Protection</a:t>
          </a:r>
          <a:r>
            <a:rPr lang="it-IT" sz="2400" dirty="0" smtClean="0">
              <a:latin typeface="Book Antiqua" panose="02040602050305030304" pitchFamily="18" charset="0"/>
            </a:rPr>
            <a:t> </a:t>
          </a:r>
          <a:r>
            <a:rPr lang="it-IT" sz="2400" dirty="0" err="1" smtClean="0">
              <a:latin typeface="Book Antiqua" panose="02040602050305030304" pitchFamily="18" charset="0"/>
            </a:rPr>
            <a:t>activities</a:t>
          </a:r>
          <a:r>
            <a:rPr lang="it-IT" sz="2400" dirty="0" smtClean="0">
              <a:latin typeface="Book Antiqua" panose="02040602050305030304" pitchFamily="18" charset="0"/>
            </a:rPr>
            <a:t> (</a:t>
          </a:r>
          <a:r>
            <a:rPr lang="it-IT" sz="2400" dirty="0" err="1" smtClean="0">
              <a:latin typeface="Book Antiqua" panose="02040602050305030304" pitchFamily="18" charset="0"/>
            </a:rPr>
            <a:t>monitoring</a:t>
          </a:r>
          <a:r>
            <a:rPr lang="it-IT" sz="2400" dirty="0" smtClean="0">
              <a:latin typeface="Book Antiqua" panose="02040602050305030304" pitchFamily="18" charset="0"/>
            </a:rPr>
            <a:t>, </a:t>
          </a:r>
          <a:r>
            <a:rPr lang="it-IT" sz="2400" dirty="0" err="1" smtClean="0">
              <a:latin typeface="Book Antiqua" panose="02040602050305030304" pitchFamily="18" charset="0"/>
            </a:rPr>
            <a:t>forecasting</a:t>
          </a:r>
          <a:r>
            <a:rPr lang="it-IT" sz="2400" dirty="0" smtClean="0">
              <a:latin typeface="Book Antiqua" panose="02040602050305030304" pitchFamily="18" charset="0"/>
            </a:rPr>
            <a:t>, post-</a:t>
          </a:r>
          <a:r>
            <a:rPr lang="it-IT" sz="2400" dirty="0" err="1" smtClean="0">
              <a:latin typeface="Book Antiqua" panose="02040602050305030304" pitchFamily="18" charset="0"/>
            </a:rPr>
            <a:t>event</a:t>
          </a:r>
          <a:r>
            <a:rPr lang="it-IT" sz="2400" dirty="0" smtClean="0">
              <a:latin typeface="Book Antiqua" panose="02040602050305030304" pitchFamily="18" charset="0"/>
            </a:rPr>
            <a:t> </a:t>
          </a:r>
          <a:r>
            <a:rPr lang="it-IT" sz="2400" dirty="0" err="1" smtClean="0">
              <a:latin typeface="Book Antiqua" panose="02040602050305030304" pitchFamily="18" charset="0"/>
            </a:rPr>
            <a:t>intervention</a:t>
          </a:r>
          <a:r>
            <a:rPr lang="it-IT" sz="2400" dirty="0" smtClean="0">
              <a:latin typeface="Book Antiqua" panose="02040602050305030304" pitchFamily="18" charset="0"/>
            </a:rPr>
            <a:t>, etc.</a:t>
          </a:r>
          <a:endParaRPr lang="it-IT" sz="2400" dirty="0">
            <a:latin typeface="Book Antiqua" panose="02040602050305030304" pitchFamily="18" charset="0"/>
          </a:endParaRPr>
        </a:p>
      </dgm:t>
    </dgm:pt>
    <dgm:pt modelId="{A52554C0-962B-48F6-AA62-C52E56655B86}" type="parTrans" cxnId="{51FD48EE-8D0C-4F96-B44D-21FE4031A211}">
      <dgm:prSet/>
      <dgm:spPr/>
      <dgm:t>
        <a:bodyPr/>
        <a:lstStyle/>
        <a:p>
          <a:endParaRPr lang="it-IT"/>
        </a:p>
      </dgm:t>
    </dgm:pt>
    <dgm:pt modelId="{D21247EB-B736-48CA-B266-5ECCA1D04C2F}" type="sibTrans" cxnId="{51FD48EE-8D0C-4F96-B44D-21FE4031A211}">
      <dgm:prSet/>
      <dgm:spPr/>
      <dgm:t>
        <a:bodyPr/>
        <a:lstStyle/>
        <a:p>
          <a:endParaRPr lang="it-IT"/>
        </a:p>
      </dgm:t>
    </dgm:pt>
    <dgm:pt modelId="{767D8D4B-FC93-4076-9341-633A84224786}">
      <dgm:prSet phldrT="[Testo]" custT="1"/>
      <dgm:spPr/>
      <dgm:t>
        <a:bodyPr/>
        <a:lstStyle/>
        <a:p>
          <a:r>
            <a:rPr lang="it-IT" sz="3600" dirty="0" smtClean="0">
              <a:latin typeface="Book Antiqua" panose="02040602050305030304" pitchFamily="18" charset="0"/>
            </a:rPr>
            <a:t>Non-</a:t>
          </a:r>
          <a:r>
            <a:rPr lang="it-IT" sz="3600" dirty="0" err="1" smtClean="0">
              <a:latin typeface="Book Antiqua" panose="02040602050305030304" pitchFamily="18" charset="0"/>
            </a:rPr>
            <a:t>emergency</a:t>
          </a:r>
          <a:endParaRPr lang="it-IT" sz="3600" dirty="0">
            <a:latin typeface="Book Antiqua" panose="02040602050305030304" pitchFamily="18" charset="0"/>
          </a:endParaRPr>
        </a:p>
      </dgm:t>
    </dgm:pt>
    <dgm:pt modelId="{BC51FEDA-EE36-417D-A066-BA06854764D2}" type="parTrans" cxnId="{E3D17930-7140-49D9-8325-5E14E26D6967}">
      <dgm:prSet/>
      <dgm:spPr/>
      <dgm:t>
        <a:bodyPr/>
        <a:lstStyle/>
        <a:p>
          <a:endParaRPr lang="it-IT"/>
        </a:p>
      </dgm:t>
    </dgm:pt>
    <dgm:pt modelId="{DDEC19D6-FD09-450B-B8DC-66C4D17C0528}" type="sibTrans" cxnId="{E3D17930-7140-49D9-8325-5E14E26D6967}">
      <dgm:prSet/>
      <dgm:spPr/>
      <dgm:t>
        <a:bodyPr/>
        <a:lstStyle/>
        <a:p>
          <a:endParaRPr lang="it-IT"/>
        </a:p>
      </dgm:t>
    </dgm:pt>
    <dgm:pt modelId="{29B87197-80F8-4D46-BC32-1DF0BC6929F3}">
      <dgm:prSet phldrT="[Testo]" custT="1"/>
      <dgm:spPr/>
      <dgm:t>
        <a:bodyPr/>
        <a:lstStyle/>
        <a:p>
          <a:r>
            <a:rPr lang="it-IT" sz="2400" dirty="0" smtClean="0">
              <a:latin typeface="Book Antiqua" panose="02040602050305030304" pitchFamily="18" charset="0"/>
            </a:rPr>
            <a:t>Planning, Design, Policy </a:t>
          </a:r>
          <a:r>
            <a:rPr lang="it-IT" sz="2400" dirty="0" err="1" smtClean="0">
              <a:latin typeface="Book Antiqua" panose="02040602050305030304" pitchFamily="18" charset="0"/>
            </a:rPr>
            <a:t>implementation</a:t>
          </a:r>
          <a:r>
            <a:rPr lang="it-IT" sz="2400" dirty="0" smtClean="0">
              <a:latin typeface="Book Antiqua" panose="02040602050305030304" pitchFamily="18" charset="0"/>
            </a:rPr>
            <a:t>, etc.</a:t>
          </a:r>
          <a:endParaRPr lang="it-IT" sz="2400" dirty="0"/>
        </a:p>
      </dgm:t>
    </dgm:pt>
    <dgm:pt modelId="{89209B29-F499-4E41-B0E8-861C7617497D}" type="parTrans" cxnId="{96CF5510-C6F7-46F4-B650-5400B31F6737}">
      <dgm:prSet/>
      <dgm:spPr/>
      <dgm:t>
        <a:bodyPr/>
        <a:lstStyle/>
        <a:p>
          <a:endParaRPr lang="it-IT"/>
        </a:p>
      </dgm:t>
    </dgm:pt>
    <dgm:pt modelId="{EA27A3D1-9A41-435D-946E-238788D96206}" type="sibTrans" cxnId="{96CF5510-C6F7-46F4-B650-5400B31F6737}">
      <dgm:prSet/>
      <dgm:spPr/>
      <dgm:t>
        <a:bodyPr/>
        <a:lstStyle/>
        <a:p>
          <a:endParaRPr lang="it-IT"/>
        </a:p>
      </dgm:t>
    </dgm:pt>
    <dgm:pt modelId="{5E1106C6-D8FB-4A1B-B90A-D1CF95707DA4}">
      <dgm:prSet phldrT="[Testo]" custT="1"/>
      <dgm:spPr/>
      <dgm:t>
        <a:bodyPr/>
        <a:lstStyle/>
        <a:p>
          <a:endParaRPr lang="it-IT" sz="2400" dirty="0">
            <a:latin typeface="Book Antiqua" panose="02040602050305030304" pitchFamily="18" charset="0"/>
          </a:endParaRPr>
        </a:p>
      </dgm:t>
    </dgm:pt>
    <dgm:pt modelId="{44062B67-D4E7-4540-AEBB-561A15CED384}" type="parTrans" cxnId="{F0895CCD-9F92-4083-80E8-1048B1E6C173}">
      <dgm:prSet/>
      <dgm:spPr/>
      <dgm:t>
        <a:bodyPr/>
        <a:lstStyle/>
        <a:p>
          <a:endParaRPr lang="it-IT"/>
        </a:p>
      </dgm:t>
    </dgm:pt>
    <dgm:pt modelId="{753ED666-968B-4FB1-91FF-51E07D746860}" type="sibTrans" cxnId="{F0895CCD-9F92-4083-80E8-1048B1E6C173}">
      <dgm:prSet/>
      <dgm:spPr/>
      <dgm:t>
        <a:bodyPr/>
        <a:lstStyle/>
        <a:p>
          <a:endParaRPr lang="it-IT"/>
        </a:p>
      </dgm:t>
    </dgm:pt>
    <dgm:pt modelId="{5CBEF9BC-B474-4DE9-8B95-C982C0F96AC9}" type="pres">
      <dgm:prSet presAssocID="{2E87D7C5-1AB7-4AFE-8FB6-CB7EE60CE382}" presName="linear" presStyleCnt="0">
        <dgm:presLayoutVars>
          <dgm:animLvl val="lvl"/>
          <dgm:resizeHandles val="exact"/>
        </dgm:presLayoutVars>
      </dgm:prSet>
      <dgm:spPr/>
      <dgm:t>
        <a:bodyPr/>
        <a:lstStyle/>
        <a:p>
          <a:endParaRPr lang="it-IT"/>
        </a:p>
      </dgm:t>
    </dgm:pt>
    <dgm:pt modelId="{B091FF85-D73F-4F25-AD5E-915D56FB597B}" type="pres">
      <dgm:prSet presAssocID="{CF20AFBF-BE6E-42B8-A887-65FC6A60C9D2}" presName="parentText" presStyleLbl="node1" presStyleIdx="0" presStyleCnt="2" custLinFactNeighborY="-9302">
        <dgm:presLayoutVars>
          <dgm:chMax val="0"/>
          <dgm:bulletEnabled val="1"/>
        </dgm:presLayoutVars>
      </dgm:prSet>
      <dgm:spPr/>
      <dgm:t>
        <a:bodyPr/>
        <a:lstStyle/>
        <a:p>
          <a:endParaRPr lang="it-IT"/>
        </a:p>
      </dgm:t>
    </dgm:pt>
    <dgm:pt modelId="{B6ED8372-DF57-4BD0-ADC5-A887F1D20E24}" type="pres">
      <dgm:prSet presAssocID="{CF20AFBF-BE6E-42B8-A887-65FC6A60C9D2}" presName="childText" presStyleLbl="revTx" presStyleIdx="0" presStyleCnt="2">
        <dgm:presLayoutVars>
          <dgm:bulletEnabled val="1"/>
        </dgm:presLayoutVars>
      </dgm:prSet>
      <dgm:spPr/>
      <dgm:t>
        <a:bodyPr/>
        <a:lstStyle/>
        <a:p>
          <a:endParaRPr lang="it-IT"/>
        </a:p>
      </dgm:t>
    </dgm:pt>
    <dgm:pt modelId="{DDD4C29C-9FCE-4DE3-8558-649DFDAE4E89}" type="pres">
      <dgm:prSet presAssocID="{767D8D4B-FC93-4076-9341-633A84224786}" presName="parentText" presStyleLbl="node1" presStyleIdx="1" presStyleCnt="2">
        <dgm:presLayoutVars>
          <dgm:chMax val="0"/>
          <dgm:bulletEnabled val="1"/>
        </dgm:presLayoutVars>
      </dgm:prSet>
      <dgm:spPr/>
      <dgm:t>
        <a:bodyPr/>
        <a:lstStyle/>
        <a:p>
          <a:endParaRPr lang="it-IT"/>
        </a:p>
      </dgm:t>
    </dgm:pt>
    <dgm:pt modelId="{2E906591-7412-4114-9A92-91F87ADC6347}" type="pres">
      <dgm:prSet presAssocID="{767D8D4B-FC93-4076-9341-633A84224786}" presName="childText" presStyleLbl="revTx" presStyleIdx="1" presStyleCnt="2">
        <dgm:presLayoutVars>
          <dgm:bulletEnabled val="1"/>
        </dgm:presLayoutVars>
      </dgm:prSet>
      <dgm:spPr/>
      <dgm:t>
        <a:bodyPr/>
        <a:lstStyle/>
        <a:p>
          <a:endParaRPr lang="it-IT"/>
        </a:p>
      </dgm:t>
    </dgm:pt>
  </dgm:ptLst>
  <dgm:cxnLst>
    <dgm:cxn modelId="{B5925186-E38B-482D-A2CE-437078A04344}" type="presOf" srcId="{767D8D4B-FC93-4076-9341-633A84224786}" destId="{DDD4C29C-9FCE-4DE3-8558-649DFDAE4E89}" srcOrd="0" destOrd="0" presId="urn:microsoft.com/office/officeart/2005/8/layout/vList2"/>
    <dgm:cxn modelId="{13052C1A-0763-4945-B5D1-4D359C2145EB}" srcId="{2E87D7C5-1AB7-4AFE-8FB6-CB7EE60CE382}" destId="{CF20AFBF-BE6E-42B8-A887-65FC6A60C9D2}" srcOrd="0" destOrd="0" parTransId="{E9F6A529-B0CA-444D-A7A2-513852F40665}" sibTransId="{1A4F1199-E689-40E0-A946-34E70A8218A6}"/>
    <dgm:cxn modelId="{E3D17930-7140-49D9-8325-5E14E26D6967}" srcId="{2E87D7C5-1AB7-4AFE-8FB6-CB7EE60CE382}" destId="{767D8D4B-FC93-4076-9341-633A84224786}" srcOrd="1" destOrd="0" parTransId="{BC51FEDA-EE36-417D-A066-BA06854764D2}" sibTransId="{DDEC19D6-FD09-450B-B8DC-66C4D17C0528}"/>
    <dgm:cxn modelId="{F0895CCD-9F92-4083-80E8-1048B1E6C173}" srcId="{CF20AFBF-BE6E-42B8-A887-65FC6A60C9D2}" destId="{5E1106C6-D8FB-4A1B-B90A-D1CF95707DA4}" srcOrd="1" destOrd="0" parTransId="{44062B67-D4E7-4540-AEBB-561A15CED384}" sibTransId="{753ED666-968B-4FB1-91FF-51E07D746860}"/>
    <dgm:cxn modelId="{553FE7FD-313F-402F-BEAE-A129593A4FE2}" type="presOf" srcId="{29B87197-80F8-4D46-BC32-1DF0BC6929F3}" destId="{2E906591-7412-4114-9A92-91F87ADC6347}" srcOrd="0" destOrd="0" presId="urn:microsoft.com/office/officeart/2005/8/layout/vList2"/>
    <dgm:cxn modelId="{2AB2A0E1-2833-4C4A-A103-04920EC2C3F0}" type="presOf" srcId="{5E1106C6-D8FB-4A1B-B90A-D1CF95707DA4}" destId="{B6ED8372-DF57-4BD0-ADC5-A887F1D20E24}" srcOrd="0" destOrd="1" presId="urn:microsoft.com/office/officeart/2005/8/layout/vList2"/>
    <dgm:cxn modelId="{DCADED14-6BCF-421E-8F0F-2CD3FA3741A5}" type="presOf" srcId="{CF20AFBF-BE6E-42B8-A887-65FC6A60C9D2}" destId="{B091FF85-D73F-4F25-AD5E-915D56FB597B}" srcOrd="0" destOrd="0" presId="urn:microsoft.com/office/officeart/2005/8/layout/vList2"/>
    <dgm:cxn modelId="{51FD48EE-8D0C-4F96-B44D-21FE4031A211}" srcId="{CF20AFBF-BE6E-42B8-A887-65FC6A60C9D2}" destId="{F91BB156-7356-44D2-BC13-894404CC4169}" srcOrd="0" destOrd="0" parTransId="{A52554C0-962B-48F6-AA62-C52E56655B86}" sibTransId="{D21247EB-B736-48CA-B266-5ECCA1D04C2F}"/>
    <dgm:cxn modelId="{FD5D2A00-1BED-42C8-B2D2-5E9FB970F12E}" type="presOf" srcId="{2E87D7C5-1AB7-4AFE-8FB6-CB7EE60CE382}" destId="{5CBEF9BC-B474-4DE9-8B95-C982C0F96AC9}" srcOrd="0" destOrd="0" presId="urn:microsoft.com/office/officeart/2005/8/layout/vList2"/>
    <dgm:cxn modelId="{96CF5510-C6F7-46F4-B650-5400B31F6737}" srcId="{767D8D4B-FC93-4076-9341-633A84224786}" destId="{29B87197-80F8-4D46-BC32-1DF0BC6929F3}" srcOrd="0" destOrd="0" parTransId="{89209B29-F499-4E41-B0E8-861C7617497D}" sibTransId="{EA27A3D1-9A41-435D-946E-238788D96206}"/>
    <dgm:cxn modelId="{C1B7C6CE-6C8B-4698-B2E8-4D1D8C8FF9F4}" type="presOf" srcId="{F91BB156-7356-44D2-BC13-894404CC4169}" destId="{B6ED8372-DF57-4BD0-ADC5-A887F1D20E24}" srcOrd="0" destOrd="0" presId="urn:microsoft.com/office/officeart/2005/8/layout/vList2"/>
    <dgm:cxn modelId="{4992EBF2-C190-4A9D-A700-BC177FF9F750}" type="presParOf" srcId="{5CBEF9BC-B474-4DE9-8B95-C982C0F96AC9}" destId="{B091FF85-D73F-4F25-AD5E-915D56FB597B}" srcOrd="0" destOrd="0" presId="urn:microsoft.com/office/officeart/2005/8/layout/vList2"/>
    <dgm:cxn modelId="{0E181584-E39A-4E18-9C69-37F356A9FE2F}" type="presParOf" srcId="{5CBEF9BC-B474-4DE9-8B95-C982C0F96AC9}" destId="{B6ED8372-DF57-4BD0-ADC5-A887F1D20E24}" srcOrd="1" destOrd="0" presId="urn:microsoft.com/office/officeart/2005/8/layout/vList2"/>
    <dgm:cxn modelId="{633D3EAB-04EE-4F96-A241-D30C337E2208}" type="presParOf" srcId="{5CBEF9BC-B474-4DE9-8B95-C982C0F96AC9}" destId="{DDD4C29C-9FCE-4DE3-8558-649DFDAE4E89}" srcOrd="2" destOrd="0" presId="urn:microsoft.com/office/officeart/2005/8/layout/vList2"/>
    <dgm:cxn modelId="{AF58B3C1-8A90-4168-8870-52E0875D00D9}" type="presParOf" srcId="{5CBEF9BC-B474-4DE9-8B95-C982C0F96AC9}" destId="{2E906591-7412-4114-9A92-91F87ADC6347}" srcOrd="3"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AA7C2-E8DC-467C-9833-F833067453C2}" type="datetimeFigureOut">
              <a:rPr lang="en-US" smtClean="0"/>
              <a:pPr/>
              <a:t>4/7/2017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A8E8C-7000-4BD7-A278-0C1355790446}" type="slidenum">
              <a:rPr lang="en-US" smtClean="0"/>
              <a:pPr/>
              <a:t>‹#›</a:t>
            </a:fld>
            <a:endParaRPr lang="en-US"/>
          </a:p>
        </p:txBody>
      </p:sp>
    </p:spTree>
    <p:extLst>
      <p:ext uri="{BB962C8B-B14F-4D97-AF65-F5344CB8AC3E}">
        <p14:creationId xmlns:p14="http://schemas.microsoft.com/office/powerpoint/2010/main" xmlns="" val="1138741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21</a:t>
            </a:fld>
            <a:endParaRPr lang="en-US"/>
          </a:p>
        </p:txBody>
      </p:sp>
    </p:spTree>
    <p:extLst>
      <p:ext uri="{BB962C8B-B14F-4D97-AF65-F5344CB8AC3E}">
        <p14:creationId xmlns:p14="http://schemas.microsoft.com/office/powerpoint/2010/main" xmlns="" val="1778927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22</a:t>
            </a:fld>
            <a:endParaRPr lang="en-US"/>
          </a:p>
        </p:txBody>
      </p:sp>
    </p:spTree>
    <p:extLst>
      <p:ext uri="{BB962C8B-B14F-4D97-AF65-F5344CB8AC3E}">
        <p14:creationId xmlns:p14="http://schemas.microsoft.com/office/powerpoint/2010/main" xmlns="" val="154731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23</a:t>
            </a:fld>
            <a:endParaRPr lang="en-US"/>
          </a:p>
        </p:txBody>
      </p:sp>
    </p:spTree>
    <p:extLst>
      <p:ext uri="{BB962C8B-B14F-4D97-AF65-F5344CB8AC3E}">
        <p14:creationId xmlns:p14="http://schemas.microsoft.com/office/powerpoint/2010/main" xmlns="" val="319878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3350BE-36FB-48B8-BC3B-BF82FA8A4B16}" type="datetime1">
              <a:rPr lang="en-US" smtClean="0"/>
              <a:pPr/>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8D951-FD7A-4EA6-9971-BA4650F5F282}" type="datetime1">
              <a:rPr lang="en-US" smtClean="0"/>
              <a:pPr/>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DDA1A-1160-4810-A009-9384DF143964}" type="datetime1">
              <a:rPr lang="en-US" smtClean="0"/>
              <a:pPr/>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4B8CA7-DF52-4574-B28B-BF67C425F74E}" type="datetime1">
              <a:rPr lang="en-US" smtClean="0"/>
              <a:pPr/>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6F388C-ACCE-4EF5-AD2C-86A2C6495869}" type="datetime1">
              <a:rPr lang="en-US" smtClean="0"/>
              <a:pPr/>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2A2DB-E9A4-4F11-9A97-3D805873123B}" type="datetime1">
              <a:rPr lang="en-US" smtClean="0"/>
              <a:pPr/>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5D039D-4B07-4C92-99B2-D30586816A68}" type="datetime1">
              <a:rPr lang="en-US" smtClean="0"/>
              <a:pPr/>
              <a:t>4/7/2017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8C0F6-D106-4D90-B6A1-515B7FD8F0C8}" type="datetime1">
              <a:rPr lang="en-US" smtClean="0"/>
              <a:pPr/>
              <a:t>4/7/2017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B9723-2437-47C8-833A-EDB2EBB6A5A1}" type="datetime1">
              <a:rPr lang="en-US" smtClean="0"/>
              <a:pPr/>
              <a:t>4/7/2017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5C9E6-3B8B-4571-9128-858A99C98B86}" type="datetime1">
              <a:rPr lang="en-US" smtClean="0"/>
              <a:pPr/>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4141EB-C6BD-49FF-BC05-BF0312C62789}" type="datetime1">
              <a:rPr lang="en-US" smtClean="0"/>
              <a:pPr/>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1E575-74B0-4F22-8519-3F96FB7A2B3A}" type="datetime1">
              <a:rPr lang="en-US" smtClean="0"/>
              <a:pPr/>
              <a:t>4/7/2017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3.png"/><Relationship Id="rId4" Type="http://schemas.openxmlformats.org/officeDocument/2006/relationships/hyperlink" Target="http://www.protezionecivile.gov.it/jcms/it/home.w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7.wm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9.emf"/><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0.png"/><Relationship Id="rId4" Type="http://schemas.openxmlformats.org/officeDocument/2006/relationships/hyperlink" Target="http://terremoti.ingv.it/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1.emf"/><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2.emf"/><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1.mp4"/><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sp>
        <p:nvSpPr>
          <p:cNvPr id="2" name="Title 1"/>
          <p:cNvSpPr>
            <a:spLocks noGrp="1"/>
          </p:cNvSpPr>
          <p:nvPr>
            <p:ph type="ctrTitle"/>
          </p:nvPr>
        </p:nvSpPr>
        <p:spPr>
          <a:xfrm>
            <a:off x="621506" y="609601"/>
            <a:ext cx="7772400" cy="457200"/>
          </a:xfrm>
        </p:spPr>
        <p:txBody>
          <a:bodyPr>
            <a:normAutofit fontScale="90000"/>
          </a:bodyPr>
          <a:lstStyle/>
          <a:p>
            <a:r>
              <a:rPr lang="en-US" sz="1800" dirty="0" smtClean="0">
                <a:solidFill>
                  <a:srgbClr val="002060"/>
                </a:solidFill>
                <a:latin typeface="Book Antiqua" panose="02040602050305030304" pitchFamily="18" charset="0"/>
              </a:rPr>
              <a:t>Development of master curricula for natural disasters risk management in Western Balkan countries</a:t>
            </a:r>
            <a:endParaRPr lang="bs-Latn-BA" sz="1800" dirty="0">
              <a:solidFill>
                <a:srgbClr val="002060"/>
              </a:solidFill>
              <a:latin typeface="Book Antiqua" panose="02040602050305030304" pitchFamily="18" charset="0"/>
            </a:endParaRPr>
          </a:p>
        </p:txBody>
      </p:sp>
      <p:sp>
        <p:nvSpPr>
          <p:cNvPr id="3" name="Subtitle 2"/>
          <p:cNvSpPr>
            <a:spLocks noGrp="1"/>
          </p:cNvSpPr>
          <p:nvPr>
            <p:ph type="subTitle" idx="1"/>
          </p:nvPr>
        </p:nvSpPr>
        <p:spPr>
          <a:xfrm>
            <a:off x="1371600" y="1524000"/>
            <a:ext cx="6400800" cy="1143000"/>
          </a:xfrm>
        </p:spPr>
        <p:txBody>
          <a:bodyPr>
            <a:normAutofit/>
          </a:bodyPr>
          <a:lstStyle/>
          <a:p>
            <a:r>
              <a:rPr lang="en-US"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WP1.2 Established practices and study </a:t>
            </a:r>
            <a:r>
              <a:rPr lang="en-US" dirty="0" smtClean="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programs in Italy</a:t>
            </a:r>
            <a:endParaRPr lang="bs-Latn-BA"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endParaRPr>
          </a:p>
        </p:txBody>
      </p:sp>
      <p:cxnSp>
        <p:nvCxnSpPr>
          <p:cNvPr id="5" name="Straight Connector 4"/>
          <p:cNvCxnSpPr/>
          <p:nvPr/>
        </p:nvCxnSpPr>
        <p:spPr>
          <a:xfrm>
            <a:off x="0" y="10668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26670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rgbClr val="002060"/>
                </a:solidFill>
                <a:latin typeface="Book Antiqua" panose="02040602050305030304" pitchFamily="18" charset="0"/>
              </a:rPr>
              <a:t>Prof. Giuseppe Tito Aronica</a:t>
            </a:r>
          </a:p>
          <a:p>
            <a:r>
              <a:rPr lang="en-US" sz="1800" dirty="0">
                <a:solidFill>
                  <a:srgbClr val="002060"/>
                </a:solidFill>
                <a:latin typeface="Book Antiqua" panose="02040602050305030304" pitchFamily="18" charset="0"/>
              </a:rPr>
              <a:t>University of Messina – Department of Engineering, ITALY</a:t>
            </a:r>
          </a:p>
        </p:txBody>
      </p:sp>
      <p:sp>
        <p:nvSpPr>
          <p:cNvPr id="13" name="Text Box 2"/>
          <p:cNvSpPr txBox="1">
            <a:spLocks noChangeArrowheads="1"/>
          </p:cNvSpPr>
          <p:nvPr/>
        </p:nvSpPr>
        <p:spPr bwMode="auto">
          <a:xfrm>
            <a:off x="0" y="6057781"/>
            <a:ext cx="9144000" cy="800219"/>
          </a:xfrm>
          <a:prstGeom prst="rect">
            <a:avLst/>
          </a:prstGeom>
          <a:solidFill>
            <a:schemeClr val="accent6">
              <a:lumMod val="20000"/>
              <a:lumOff val="80000"/>
            </a:schemeClr>
          </a:solidFill>
          <a:ln w="9525">
            <a:solidFill>
              <a:srgbClr val="FF0000"/>
            </a:solidFill>
            <a:miter lim="800000"/>
            <a:headEnd/>
            <a:tailEnd/>
          </a:ln>
        </p:spPr>
        <p:txBody>
          <a:bodyPr rot="0" vert="horz" wrap="square" lIns="91440" tIns="45720" rIns="91440" bIns="45720" anchor="t" anchorCtr="0">
            <a:spAutoFit/>
          </a:bodyPr>
          <a:lstStyle/>
          <a:p>
            <a:pPr algn="ctr">
              <a:spcAft>
                <a:spcPts val="0"/>
              </a:spcAft>
            </a:pPr>
            <a:r>
              <a:rPr lang="en-US" sz="1200" dirty="0">
                <a:effectLst/>
                <a:latin typeface="Book Antiqua"/>
                <a:ea typeface="Calibri"/>
                <a:cs typeface="Times New Roman"/>
              </a:rPr>
              <a:t>Project number:  </a:t>
            </a:r>
            <a:r>
              <a:rPr lang="sr-Latn-RS" sz="1200" smtClean="0">
                <a:effectLst/>
                <a:latin typeface="Book Antiqua"/>
                <a:ea typeface="Calibri"/>
                <a:cs typeface="Times New Roman"/>
              </a:rPr>
              <a:t>5</a:t>
            </a:r>
            <a:r>
              <a:rPr lang="en-US" sz="1200" smtClean="0">
                <a:latin typeface="Book Antiqua"/>
                <a:ea typeface="Calibri"/>
                <a:cs typeface="Times New Roman"/>
              </a:rPr>
              <a:t>73806-EPP-1-2016-1-RS-EPPKA2-CBHE-JP</a:t>
            </a:r>
            <a:endParaRPr lang="bs-Latn-BA" sz="1200" dirty="0">
              <a:latin typeface="Book Antiqua"/>
              <a:ea typeface="Calibri"/>
              <a:cs typeface="Times New Roman"/>
            </a:endParaRPr>
          </a:p>
          <a:p>
            <a:pPr>
              <a:spcAft>
                <a:spcPts val="0"/>
              </a:spcAft>
            </a:pPr>
            <a:r>
              <a:rPr lang="en-US" sz="1200" dirty="0">
                <a:effectLst/>
                <a:latin typeface="Book Antiqua"/>
                <a:ea typeface="Calibri"/>
                <a:cs typeface="Times New Roman"/>
              </a:rPr>
              <a:t> </a:t>
            </a:r>
            <a:endParaRPr lang="bs-Latn-BA" sz="1200" dirty="0">
              <a:effectLst/>
              <a:latin typeface="Book Antiqua"/>
              <a:ea typeface="Calibri"/>
              <a:cs typeface="Times New Roman"/>
            </a:endParaRPr>
          </a:p>
          <a:p>
            <a:pPr algn="just">
              <a:spcAft>
                <a:spcPts val="0"/>
              </a:spcAft>
            </a:pPr>
            <a:r>
              <a:rPr lang="bs-Latn-BA" sz="1100" i="1" dirty="0">
                <a:effectLst/>
                <a:latin typeface="Book Antiqua"/>
                <a:ea typeface="Calibri"/>
                <a:cs typeface="Times New Roman"/>
              </a:rPr>
              <a:t>"This project has been funded with support from the European Commission. This publication </a:t>
            </a:r>
            <a:r>
              <a:rPr lang="bs-Latn-BA" sz="1100" i="1" dirty="0" smtClean="0">
                <a:effectLst/>
                <a:latin typeface="Book Antiqua"/>
                <a:ea typeface="Calibri"/>
                <a:cs typeface="Times New Roman"/>
              </a:rPr>
              <a:t>reflects </a:t>
            </a:r>
            <a:r>
              <a:rPr lang="bs-Latn-BA" sz="1100" i="1" dirty="0">
                <a:effectLst/>
                <a:latin typeface="Book Antiqua"/>
                <a:ea typeface="Calibri"/>
                <a:cs typeface="Times New Roman"/>
              </a:rPr>
              <a:t>the views only of the author, and the Commission cannot be held responsible for any use which may be made of the information contained therein"</a:t>
            </a:r>
            <a:endParaRPr lang="bs-Latn-BA" sz="1200" dirty="0">
              <a:effectLst/>
              <a:latin typeface="Book Antiqua"/>
              <a:ea typeface="Calibri"/>
              <a:cs typeface="Times New Roman"/>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Immagin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07363" y="3676473"/>
            <a:ext cx="1329274" cy="1428927"/>
          </a:xfrm>
          <a:prstGeom prst="rect">
            <a:avLst/>
          </a:prstGeom>
        </p:spPr>
      </p:pic>
      <p:sp>
        <p:nvSpPr>
          <p:cNvPr id="16" name="Title 1"/>
          <p:cNvSpPr txBox="1">
            <a:spLocks/>
          </p:cNvSpPr>
          <p:nvPr/>
        </p:nvSpPr>
        <p:spPr>
          <a:xfrm>
            <a:off x="595715" y="5105399"/>
            <a:ext cx="80772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800" dirty="0" smtClean="0">
                <a:solidFill>
                  <a:srgbClr val="002060"/>
                </a:solidFill>
                <a:latin typeface="Book Antiqua" panose="02040602050305030304" pitchFamily="18" charset="0"/>
              </a:rPr>
              <a:t>Workshop on master curricula best </a:t>
            </a:r>
            <a:r>
              <a:rPr lang="it-IT" sz="1800" dirty="0" err="1" smtClean="0">
                <a:solidFill>
                  <a:srgbClr val="002060"/>
                </a:solidFill>
                <a:latin typeface="Book Antiqua" panose="02040602050305030304" pitchFamily="18" charset="0"/>
              </a:rPr>
              <a:t>practices</a:t>
            </a:r>
            <a:r>
              <a:rPr lang="it-IT" sz="1800" dirty="0" smtClean="0">
                <a:solidFill>
                  <a:srgbClr val="002060"/>
                </a:solidFill>
                <a:latin typeface="Book Antiqua" panose="02040602050305030304" pitchFamily="18" charset="0"/>
              </a:rPr>
              <a:t> in EU </a:t>
            </a:r>
            <a:r>
              <a:rPr lang="it-IT" sz="1800" dirty="0" err="1" smtClean="0">
                <a:solidFill>
                  <a:srgbClr val="002060"/>
                </a:solidFill>
                <a:latin typeface="Book Antiqua" panose="02040602050305030304" pitchFamily="18" charset="0"/>
              </a:rPr>
              <a:t>partners</a:t>
            </a:r>
            <a:r>
              <a:rPr lang="sr-Latn-BA" sz="1800" dirty="0" smtClean="0">
                <a:solidFill>
                  <a:srgbClr val="002060"/>
                </a:solidFill>
                <a:latin typeface="Book Antiqua" panose="02040602050305030304" pitchFamily="18" charset="0"/>
              </a:rPr>
              <a:t>/ 0</a:t>
            </a:r>
            <a:r>
              <a:rPr lang="it-IT" sz="1800" dirty="0" smtClean="0">
                <a:solidFill>
                  <a:srgbClr val="002060"/>
                </a:solidFill>
                <a:latin typeface="Book Antiqua" panose="02040602050305030304" pitchFamily="18" charset="0"/>
              </a:rPr>
              <a:t>6</a:t>
            </a:r>
            <a:r>
              <a:rPr lang="en-GB" sz="1800" baseline="30000" dirty="0" err="1" smtClean="0">
                <a:solidFill>
                  <a:srgbClr val="002060"/>
                </a:solidFill>
                <a:latin typeface="Book Antiqua" panose="02040602050305030304" pitchFamily="18" charset="0"/>
              </a:rPr>
              <a:t>th</a:t>
            </a:r>
            <a:r>
              <a:rPr lang="sr-Latn-BA" sz="1800" dirty="0" smtClean="0">
                <a:solidFill>
                  <a:srgbClr val="002060"/>
                </a:solidFill>
                <a:latin typeface="Book Antiqua" panose="02040602050305030304" pitchFamily="18" charset="0"/>
              </a:rPr>
              <a:t> April 2017</a:t>
            </a:r>
            <a:endParaRPr lang="bs-Latn-BA" sz="1800" dirty="0">
              <a:solidFill>
                <a:srgbClr val="002060"/>
              </a:solidFill>
              <a:latin typeface="Book Antiqua" panose="02040602050305030304" pitchFamily="18" charset="0"/>
            </a:endParaRPr>
          </a:p>
        </p:txBody>
      </p:sp>
      <p:pic>
        <p:nvPicPr>
          <p:cNvPr id="11" name="Picture 10" descr="eu_flag_co_funded_pos_[rgb]_right.jpg"/>
          <p:cNvPicPr/>
          <p:nvPr/>
        </p:nvPicPr>
        <p:blipFill>
          <a:blip r:embed="rId5"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9539554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Earthquakes</a:t>
            </a:r>
            <a:endParaRPr lang="bs-Latn-BA" dirty="0">
              <a:solidFill>
                <a:srgbClr val="419182"/>
              </a:solidFill>
              <a:latin typeface="Book Antiqua" panose="02040602050305030304" pitchFamily="18" charset="0"/>
            </a:endParaRPr>
          </a:p>
        </p:txBody>
      </p:sp>
      <p:sp>
        <p:nvSpPr>
          <p:cNvPr id="17" name="Rettangolo 16"/>
          <p:cNvSpPr/>
          <p:nvPr/>
        </p:nvSpPr>
        <p:spPr>
          <a:xfrm>
            <a:off x="4105362" y="1781866"/>
            <a:ext cx="4688864" cy="830997"/>
          </a:xfrm>
          <a:prstGeom prst="rect">
            <a:avLst/>
          </a:prstGeom>
        </p:spPr>
        <p:txBody>
          <a:bodyPr wrap="square">
            <a:spAutoFit/>
          </a:bodyPr>
          <a:lstStyle/>
          <a:p>
            <a:pPr algn="ctr">
              <a:spcAft>
                <a:spcPts val="0"/>
              </a:spcAft>
            </a:pPr>
            <a:r>
              <a:rPr lang="en-GB" sz="2400" dirty="0" err="1" smtClean="0">
                <a:latin typeface="Book Antiqua" panose="02040602050305030304" pitchFamily="18" charset="0"/>
              </a:rPr>
              <a:t>Irpinia</a:t>
            </a:r>
            <a:r>
              <a:rPr lang="en-GB" sz="2400" dirty="0" smtClean="0">
                <a:latin typeface="Book Antiqua" panose="02040602050305030304" pitchFamily="18" charset="0"/>
              </a:rPr>
              <a:t>, South Italy, 23 November 1980, 2914 casualties</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2" name="Immagine 1"/>
          <p:cNvPicPr>
            <a:picLocks noChangeAspect="1"/>
          </p:cNvPicPr>
          <p:nvPr/>
        </p:nvPicPr>
        <p:blipFill>
          <a:blip r:embed="rId4"/>
          <a:stretch>
            <a:fillRect/>
          </a:stretch>
        </p:blipFill>
        <p:spPr>
          <a:xfrm>
            <a:off x="177604" y="1674111"/>
            <a:ext cx="3607191" cy="5031489"/>
          </a:xfrm>
          <a:prstGeom prst="rect">
            <a:avLst/>
          </a:prstGeom>
        </p:spPr>
      </p:pic>
      <p:pic>
        <p:nvPicPr>
          <p:cNvPr id="12290" name="Picture 2" descr="Risultati immagini per terremoto irpini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07069" y="2940843"/>
            <a:ext cx="5236012" cy="294525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ttangolo 14"/>
          <p:cNvSpPr/>
          <p:nvPr/>
        </p:nvSpPr>
        <p:spPr>
          <a:xfrm>
            <a:off x="4267200" y="6032772"/>
            <a:ext cx="4198912" cy="461665"/>
          </a:xfrm>
          <a:prstGeom prst="rect">
            <a:avLst/>
          </a:prstGeom>
        </p:spPr>
        <p:txBody>
          <a:bodyPr wrap="square">
            <a:spAutoFit/>
          </a:bodyPr>
          <a:lstStyle/>
          <a:p>
            <a:pPr algn="ctr">
              <a:spcAft>
                <a:spcPts val="0"/>
              </a:spcAft>
            </a:pPr>
            <a:r>
              <a:rPr lang="en-GB" sz="2400" dirty="0" err="1" smtClean="0">
                <a:latin typeface="Book Antiqua" panose="02040602050305030304" pitchFamily="18" charset="0"/>
              </a:rPr>
              <a:t>Magnitudo</a:t>
            </a:r>
            <a:r>
              <a:rPr lang="en-GB" sz="2400" dirty="0" smtClean="0">
                <a:latin typeface="Book Antiqua" panose="02040602050305030304" pitchFamily="18" charset="0"/>
              </a:rPr>
              <a:t> 6.9</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6" name="Picture 15"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2166627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11</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Earthquakes</a:t>
            </a:r>
            <a:endParaRPr lang="bs-Latn-BA" dirty="0">
              <a:solidFill>
                <a:srgbClr val="419182"/>
              </a:solidFill>
              <a:latin typeface="Book Antiqua" panose="02040602050305030304" pitchFamily="18" charset="0"/>
            </a:endParaRPr>
          </a:p>
        </p:txBody>
      </p:sp>
      <p:sp>
        <p:nvSpPr>
          <p:cNvPr id="17" name="Rettangolo 16"/>
          <p:cNvSpPr/>
          <p:nvPr/>
        </p:nvSpPr>
        <p:spPr>
          <a:xfrm>
            <a:off x="355795" y="1826796"/>
            <a:ext cx="8432409" cy="461665"/>
          </a:xfrm>
          <a:prstGeom prst="rect">
            <a:avLst/>
          </a:prstGeom>
        </p:spPr>
        <p:txBody>
          <a:bodyPr wrap="square">
            <a:spAutoFit/>
          </a:bodyPr>
          <a:lstStyle/>
          <a:p>
            <a:pPr algn="ctr">
              <a:spcAft>
                <a:spcPts val="0"/>
              </a:spcAft>
            </a:pPr>
            <a:r>
              <a:rPr lang="en-GB" sz="2400" dirty="0" smtClean="0">
                <a:latin typeface="Book Antiqua" panose="02040602050305030304" pitchFamily="18" charset="0"/>
              </a:rPr>
              <a:t>Messina, Sicily, 28 December 1908, 80000 casualties</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3314" name="Picture 2" descr="Risultati immagini per terremoto messin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49908" y="2568574"/>
            <a:ext cx="4907433" cy="3200401"/>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Risultati immagini per terremoto messin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342" y="2542733"/>
            <a:ext cx="4286250" cy="320992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ttangolo 14"/>
          <p:cNvSpPr/>
          <p:nvPr/>
        </p:nvSpPr>
        <p:spPr>
          <a:xfrm>
            <a:off x="33703" y="6032772"/>
            <a:ext cx="8432409" cy="461665"/>
          </a:xfrm>
          <a:prstGeom prst="rect">
            <a:avLst/>
          </a:prstGeom>
        </p:spPr>
        <p:txBody>
          <a:bodyPr wrap="square">
            <a:spAutoFit/>
          </a:bodyPr>
          <a:lstStyle/>
          <a:p>
            <a:pPr algn="ctr">
              <a:spcAft>
                <a:spcPts val="0"/>
              </a:spcAft>
            </a:pPr>
            <a:r>
              <a:rPr lang="en-GB" sz="2400" dirty="0" err="1" smtClean="0">
                <a:latin typeface="Book Antiqua" panose="02040602050305030304" pitchFamily="18" charset="0"/>
              </a:rPr>
              <a:t>Magnitudo</a:t>
            </a:r>
            <a:r>
              <a:rPr lang="en-GB" sz="2400" dirty="0" smtClean="0">
                <a:latin typeface="Book Antiqua" panose="02040602050305030304" pitchFamily="18" charset="0"/>
              </a:rPr>
              <a:t> 7.2 + Tsunami</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6" name="Picture 15"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18352088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12</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838200"/>
            <a:ext cx="8229600" cy="749300"/>
          </a:xfrm>
        </p:spPr>
        <p:txBody>
          <a:bodyPr>
            <a:normAutofit fontScale="90000"/>
          </a:bodyPr>
          <a:lstStyle/>
          <a:p>
            <a:r>
              <a:rPr lang="it-IT" dirty="0" err="1" smtClean="0">
                <a:solidFill>
                  <a:srgbClr val="419182"/>
                </a:solidFill>
                <a:latin typeface="Book Antiqua" panose="02040602050305030304" pitchFamily="18" charset="0"/>
              </a:rPr>
              <a:t>Established</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practices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Rettangolo 10"/>
          <p:cNvSpPr/>
          <p:nvPr/>
        </p:nvSpPr>
        <p:spPr>
          <a:xfrm>
            <a:off x="342900" y="1676400"/>
            <a:ext cx="8458200" cy="830997"/>
          </a:xfrm>
          <a:prstGeom prst="rect">
            <a:avLst/>
          </a:prstGeom>
        </p:spPr>
        <p:txBody>
          <a:bodyPr wrap="square">
            <a:spAutoFit/>
          </a:bodyPr>
          <a:lstStyle/>
          <a:p>
            <a:pPr algn="just">
              <a:spcAft>
                <a:spcPts val="0"/>
              </a:spcAft>
            </a:pPr>
            <a:r>
              <a:rPr lang="en-GB" sz="2400" dirty="0" smtClean="0">
                <a:latin typeface="Book Antiqua" panose="02040602050305030304" pitchFamily="18" charset="0"/>
              </a:rPr>
              <a:t>In Italy, established practices to deal with natural risks can be classified under two main types:</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graphicFrame>
        <p:nvGraphicFramePr>
          <p:cNvPr id="2" name="Diagramma 1"/>
          <p:cNvGraphicFramePr/>
          <p:nvPr>
            <p:extLst>
              <p:ext uri="{D42A27DB-BD31-4B8C-83A1-F6EECF244321}">
                <p14:modId xmlns:p14="http://schemas.microsoft.com/office/powerpoint/2010/main" xmlns="" val="537171440"/>
              </p:ext>
            </p:extLst>
          </p:nvPr>
        </p:nvGraphicFramePr>
        <p:xfrm>
          <a:off x="647700" y="2667000"/>
          <a:ext cx="7886700" cy="367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eu_flag_co_funded_pos_[rgb]_right.jpg"/>
          <p:cNvPicPr/>
          <p:nvPr/>
        </p:nvPicPr>
        <p:blipFill>
          <a:blip r:embed="rId8"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41193972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13</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Rettangolo 1"/>
          <p:cNvSpPr/>
          <p:nvPr/>
        </p:nvSpPr>
        <p:spPr>
          <a:xfrm>
            <a:off x="152400" y="1494472"/>
            <a:ext cx="8839200" cy="923330"/>
          </a:xfrm>
          <a:prstGeom prst="rect">
            <a:avLst/>
          </a:prstGeom>
        </p:spPr>
        <p:txBody>
          <a:bodyPr wrap="square">
            <a:spAutoFit/>
          </a:bodyPr>
          <a:lstStyle/>
          <a:p>
            <a:pPr algn="just"/>
            <a:r>
              <a:rPr lang="bs-Latn-BA" dirty="0">
                <a:latin typeface="Book Antiqua" panose="02040602050305030304" pitchFamily="18" charset="0"/>
                <a:ea typeface="Cambria" panose="02040503050406030204" pitchFamily="18" charset="0"/>
                <a:cs typeface="Times New Roman" panose="02020603050405020304" pitchFamily="18" charset="0"/>
              </a:rPr>
              <a:t>The National Department of Civil Protection of Prime Minister Office, coordinates all civil protection measures in the country and informs citizens and civil authorities involved in this issue. </a:t>
            </a:r>
            <a:r>
              <a:rPr lang="bs-Latn-BA" dirty="0" smtClean="0">
                <a:latin typeface="Book Antiqua" panose="02040602050305030304" pitchFamily="18" charset="0"/>
                <a:ea typeface="Cambria" panose="02040503050406030204" pitchFamily="18" charset="0"/>
                <a:cs typeface="Times New Roman" panose="02020603050405020304" pitchFamily="18" charset="0"/>
              </a:rPr>
              <a:t>(</a:t>
            </a:r>
            <a:r>
              <a:rPr lang="bs-Latn-BA" u="sng" dirty="0">
                <a:solidFill>
                  <a:srgbClr val="0000FF"/>
                </a:solidFill>
                <a:latin typeface="Book Antiqua" panose="02040602050305030304" pitchFamily="18" charset="0"/>
                <a:ea typeface="Cambria" panose="02040503050406030204" pitchFamily="18" charset="0"/>
                <a:cs typeface="Times New Roman" panose="02020603050405020304" pitchFamily="18" charset="0"/>
                <a:hlinkClick r:id="rId4"/>
              </a:rPr>
              <a:t>http://www.protezionecivile.gov.it/jcms/it/home.wp</a:t>
            </a:r>
            <a:r>
              <a:rPr lang="bs-Latn-BA" dirty="0" smtClean="0">
                <a:latin typeface="Book Antiqua" panose="02040602050305030304" pitchFamily="18" charset="0"/>
                <a:ea typeface="Cambria" panose="02040503050406030204" pitchFamily="18" charset="0"/>
                <a:cs typeface="Times New Roman" panose="02020603050405020304" pitchFamily="18" charset="0"/>
              </a:rPr>
              <a:t>)</a:t>
            </a:r>
            <a:endParaRPr lang="it-IT" dirty="0">
              <a:latin typeface="Book Antiqua" panose="02040602050305030304" pitchFamily="18" charset="0"/>
              <a:ea typeface="Cambria" panose="02040503050406030204" pitchFamily="18" charset="0"/>
              <a:cs typeface="Times New Roman" panose="02020603050405020304" pitchFamily="18" charset="0"/>
            </a:endParaRPr>
          </a:p>
        </p:txBody>
      </p:sp>
      <p:pic>
        <p:nvPicPr>
          <p:cNvPr id="4" name="Immagine 3"/>
          <p:cNvPicPr>
            <a:picLocks noChangeAspect="1"/>
          </p:cNvPicPr>
          <p:nvPr/>
        </p:nvPicPr>
        <p:blipFill rotWithShape="1">
          <a:blip r:embed="rId5"/>
          <a:srcRect l="1538" t="12402" r="16088" b="4318"/>
          <a:stretch/>
        </p:blipFill>
        <p:spPr>
          <a:xfrm>
            <a:off x="1229056" y="2556921"/>
            <a:ext cx="6685888" cy="3830051"/>
          </a:xfrm>
          <a:prstGeom prst="rect">
            <a:avLst/>
          </a:prstGeom>
        </p:spPr>
      </p:pic>
      <p:pic>
        <p:nvPicPr>
          <p:cNvPr id="13" name="Picture 12"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9061660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6" name="Text Box 3"/>
          <p:cNvSpPr txBox="1">
            <a:spLocks noChangeArrowheads="1"/>
          </p:cNvSpPr>
          <p:nvPr/>
        </p:nvSpPr>
        <p:spPr bwMode="auto">
          <a:xfrm>
            <a:off x="203200" y="3414752"/>
            <a:ext cx="4114800" cy="457201"/>
          </a:xfrm>
          <a:prstGeom prst="rect">
            <a:avLst/>
          </a:prstGeom>
          <a:noFill/>
          <a:ln>
            <a:noFill/>
          </a:ln>
          <a:extLst>
            <a:ext uri="{909E8E84-426E-40DD-AFC4-6F175D3DCCD1}">
              <a14:hiddenFill xmlns:a14="http://schemas.microsoft.com/office/drawing/2010/main" xmlns="">
                <a:solidFill>
                  <a:srgbClr val="DDDDDD"/>
                </a:solidFill>
              </a14:hiddenFill>
            </a:ext>
            <a:ext uri="{91240B29-F687-4F45-9708-019B960494DF}">
              <a14:hiddenLine xmlns:a14="http://schemas.microsoft.com/office/drawing/2010/main" xmlns="" w="38100" cmpd="dbl">
                <a:solidFill>
                  <a:srgbClr val="000099"/>
                </a:solidFill>
                <a:miter lim="800000"/>
                <a:headEnd/>
                <a:tailEnd/>
              </a14:hiddenLine>
            </a:ext>
          </a:extLst>
        </p:spPr>
        <p:txBody>
          <a:bodyPr/>
          <a:lstStyle/>
          <a:p>
            <a:pPr algn="ctr" eaLnBrk="0" hangingPunct="0"/>
            <a:r>
              <a:rPr lang="en-GB" altLang="it-IT" sz="2400" dirty="0">
                <a:solidFill>
                  <a:srgbClr val="0000FF"/>
                </a:solidFill>
                <a:latin typeface="Times New Roman" panose="02020603050405020304" pitchFamily="18" charset="0"/>
              </a:rPr>
              <a:t>Forecasting &amp; </a:t>
            </a:r>
            <a:r>
              <a:rPr lang="en-GB" altLang="it-IT" sz="2400" dirty="0" smtClean="0">
                <a:solidFill>
                  <a:srgbClr val="0000FF"/>
                </a:solidFill>
                <a:latin typeface="Times New Roman" panose="02020603050405020304" pitchFamily="18" charset="0"/>
              </a:rPr>
              <a:t>Surveillance</a:t>
            </a:r>
            <a:endParaRPr lang="en-GB" altLang="it-IT" sz="2400" dirty="0">
              <a:solidFill>
                <a:srgbClr val="0000FF"/>
              </a:solidFill>
              <a:latin typeface="Times New Roman" panose="02020603050405020304" pitchFamily="18" charset="0"/>
            </a:endParaRPr>
          </a:p>
          <a:p>
            <a:pPr algn="ctr" eaLnBrk="0" hangingPunct="0"/>
            <a:endParaRPr lang="en-GB" altLang="it-IT" sz="2400" dirty="0">
              <a:solidFill>
                <a:srgbClr val="0000FF"/>
              </a:solidFill>
              <a:latin typeface="Times New Roman" panose="02020603050405020304" pitchFamily="18" charset="0"/>
            </a:endParaRPr>
          </a:p>
        </p:txBody>
      </p:sp>
      <p:sp>
        <p:nvSpPr>
          <p:cNvPr id="18" name="Text Box 5"/>
          <p:cNvSpPr txBox="1">
            <a:spLocks noChangeArrowheads="1"/>
          </p:cNvSpPr>
          <p:nvPr/>
        </p:nvSpPr>
        <p:spPr bwMode="auto">
          <a:xfrm>
            <a:off x="5054600" y="3276600"/>
            <a:ext cx="3820026" cy="765868"/>
          </a:xfrm>
          <a:prstGeom prst="rect">
            <a:avLst/>
          </a:prstGeom>
          <a:noFill/>
          <a:ln w="38100" cmpd="dbl">
            <a:solidFill>
              <a:srgbClr val="000099"/>
            </a:solidFill>
            <a:miter lim="800000"/>
            <a:headEnd/>
            <a:tailEnd/>
          </a:ln>
          <a:effectLst/>
          <a:extLst>
            <a:ext uri="{909E8E84-426E-40DD-AFC4-6F175D3DCCD1}">
              <a14:hiddenFill xmlns:a14="http://schemas.microsoft.com/office/drawing/2010/main" xmlns="">
                <a:solidFill>
                  <a:srgbClr val="D2F9FA"/>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0">
            <a:noAutofit/>
          </a:bodyPr>
          <a:lstStyle/>
          <a:p>
            <a:pPr>
              <a:lnSpc>
                <a:spcPct val="65000"/>
              </a:lnSpc>
              <a:spcBef>
                <a:spcPct val="50000"/>
              </a:spcBef>
            </a:pPr>
            <a:r>
              <a:rPr lang="en-GB" altLang="it-IT">
                <a:solidFill>
                  <a:srgbClr val="0000FF"/>
                </a:solidFill>
                <a:latin typeface="Times New Roman" panose="02020603050405020304" pitchFamily="18" charset="0"/>
              </a:rPr>
              <a:t>event location</a:t>
            </a:r>
          </a:p>
          <a:p>
            <a:pPr>
              <a:lnSpc>
                <a:spcPct val="65000"/>
              </a:lnSpc>
              <a:spcBef>
                <a:spcPct val="50000"/>
              </a:spcBef>
            </a:pPr>
            <a:r>
              <a:rPr lang="en-GB" altLang="it-IT">
                <a:solidFill>
                  <a:srgbClr val="0000FF"/>
                </a:solidFill>
                <a:latin typeface="Times New Roman" panose="02020603050405020304" pitchFamily="18" charset="0"/>
              </a:rPr>
              <a:t>risk assessment</a:t>
            </a:r>
          </a:p>
        </p:txBody>
      </p:sp>
      <p:sp>
        <p:nvSpPr>
          <p:cNvPr id="19" name="AutoShape 6"/>
          <p:cNvSpPr>
            <a:spLocks noChangeArrowheads="1"/>
          </p:cNvSpPr>
          <p:nvPr/>
        </p:nvSpPr>
        <p:spPr bwMode="auto">
          <a:xfrm>
            <a:off x="4429836" y="3493338"/>
            <a:ext cx="533400" cy="304800"/>
          </a:xfrm>
          <a:prstGeom prst="rightArrow">
            <a:avLst>
              <a:gd name="adj1" fmla="val 50000"/>
              <a:gd name="adj2" fmla="val 43750"/>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0" name="Text Box 7"/>
          <p:cNvSpPr txBox="1">
            <a:spLocks noChangeArrowheads="1"/>
          </p:cNvSpPr>
          <p:nvPr/>
        </p:nvSpPr>
        <p:spPr bwMode="auto">
          <a:xfrm>
            <a:off x="482600" y="5121611"/>
            <a:ext cx="3251200" cy="446048"/>
          </a:xfrm>
          <a:prstGeom prst="rect">
            <a:avLst/>
          </a:prstGeom>
          <a:noFill/>
          <a:ln>
            <a:noFill/>
          </a:ln>
          <a:extLst>
            <a:ext uri="{909E8E84-426E-40DD-AFC4-6F175D3DCCD1}">
              <a14:hiddenFill xmlns:a14="http://schemas.microsoft.com/office/drawing/2010/main" xmlns="">
                <a:solidFill>
                  <a:srgbClr val="DDDDDD"/>
                </a:solidFill>
              </a14:hiddenFill>
            </a:ext>
            <a:ext uri="{91240B29-F687-4F45-9708-019B960494DF}">
              <a14:hiddenLine xmlns:a14="http://schemas.microsoft.com/office/drawing/2010/main" xmlns="" w="38100" cmpd="dbl">
                <a:solidFill>
                  <a:srgbClr val="000099"/>
                </a:solidFill>
                <a:miter lim="800000"/>
                <a:headEnd/>
                <a:tailEnd/>
              </a14:hiddenLine>
            </a:ext>
          </a:extLst>
        </p:spPr>
        <p:txBody>
          <a:bodyPr/>
          <a:lstStyle/>
          <a:p>
            <a:pPr algn="ctr" eaLnBrk="0" hangingPunct="0"/>
            <a:r>
              <a:rPr lang="en-GB" altLang="it-IT" sz="2400" dirty="0">
                <a:solidFill>
                  <a:srgbClr val="0000FF"/>
                </a:solidFill>
                <a:latin typeface="Times New Roman" panose="02020603050405020304" pitchFamily="18" charset="0"/>
              </a:rPr>
              <a:t>Prevention</a:t>
            </a:r>
          </a:p>
        </p:txBody>
      </p:sp>
      <p:sp>
        <p:nvSpPr>
          <p:cNvPr id="22" name="Text Box 9"/>
          <p:cNvSpPr txBox="1">
            <a:spLocks noChangeArrowheads="1"/>
          </p:cNvSpPr>
          <p:nvPr/>
        </p:nvSpPr>
        <p:spPr bwMode="auto">
          <a:xfrm>
            <a:off x="5030537" y="4495800"/>
            <a:ext cx="3812005" cy="1757659"/>
          </a:xfrm>
          <a:prstGeom prst="rect">
            <a:avLst/>
          </a:prstGeom>
          <a:noFill/>
          <a:ln w="38100" cmpd="dbl">
            <a:solidFill>
              <a:srgbClr val="000099"/>
            </a:solidFill>
            <a:miter lim="800000"/>
            <a:headEnd/>
            <a:tailEnd/>
          </a:ln>
          <a:effectLst/>
          <a:extLst>
            <a:ext uri="{909E8E84-426E-40DD-AFC4-6F175D3DCCD1}">
              <a14:hiddenFill xmlns:a14="http://schemas.microsoft.com/office/drawing/2010/main" xmlns="">
                <a:solidFill>
                  <a:srgbClr val="D2F9FA"/>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nchorCtr="0">
            <a:noAutofit/>
          </a:bodyPr>
          <a:lstStyle/>
          <a:p>
            <a:pPr>
              <a:lnSpc>
                <a:spcPct val="80000"/>
              </a:lnSpc>
              <a:spcBef>
                <a:spcPct val="50000"/>
              </a:spcBef>
            </a:pPr>
            <a:r>
              <a:rPr lang="en-GB" altLang="it-IT" dirty="0">
                <a:solidFill>
                  <a:srgbClr val="0000FF"/>
                </a:solidFill>
                <a:latin typeface="Times New Roman" panose="02020603050405020304" pitchFamily="18" charset="0"/>
              </a:rPr>
              <a:t>To identify needs, requirements and provide procedures &amp; guide lines</a:t>
            </a:r>
          </a:p>
          <a:p>
            <a:pPr>
              <a:lnSpc>
                <a:spcPct val="80000"/>
              </a:lnSpc>
              <a:spcBef>
                <a:spcPct val="50000"/>
              </a:spcBef>
            </a:pPr>
            <a:r>
              <a:rPr lang="en-GB" altLang="it-IT" dirty="0">
                <a:solidFill>
                  <a:srgbClr val="0000FF"/>
                </a:solidFill>
                <a:latin typeface="Times New Roman" panose="02020603050405020304" pitchFamily="18" charset="0"/>
              </a:rPr>
              <a:t>risk mitigation through setting up the monitoring system</a:t>
            </a:r>
          </a:p>
          <a:p>
            <a:pPr>
              <a:lnSpc>
                <a:spcPct val="80000"/>
              </a:lnSpc>
              <a:spcBef>
                <a:spcPct val="50000"/>
              </a:spcBef>
            </a:pPr>
            <a:r>
              <a:rPr lang="en-GB" altLang="it-IT" dirty="0">
                <a:solidFill>
                  <a:srgbClr val="0000FF"/>
                </a:solidFill>
                <a:latin typeface="Times New Roman" panose="02020603050405020304" pitchFamily="18" charset="0"/>
              </a:rPr>
              <a:t>emergency plans drafting</a:t>
            </a:r>
          </a:p>
        </p:txBody>
      </p:sp>
      <p:sp>
        <p:nvSpPr>
          <p:cNvPr id="23" name="AutoShape 10"/>
          <p:cNvSpPr>
            <a:spLocks noChangeArrowheads="1"/>
          </p:cNvSpPr>
          <p:nvPr/>
        </p:nvSpPr>
        <p:spPr bwMode="auto">
          <a:xfrm>
            <a:off x="4447853" y="5186659"/>
            <a:ext cx="533400" cy="304800"/>
          </a:xfrm>
          <a:prstGeom prst="rightArrow">
            <a:avLst>
              <a:gd name="adj1" fmla="val 50000"/>
              <a:gd name="adj2" fmla="val 43750"/>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4" name="Text Box 11"/>
          <p:cNvSpPr txBox="1">
            <a:spLocks noChangeArrowheads="1"/>
          </p:cNvSpPr>
          <p:nvPr/>
        </p:nvSpPr>
        <p:spPr bwMode="auto">
          <a:xfrm>
            <a:off x="93018" y="2156394"/>
            <a:ext cx="4281488" cy="533400"/>
          </a:xfrm>
          <a:prstGeom prst="rect">
            <a:avLst/>
          </a:prstGeom>
          <a:noFill/>
          <a:ln>
            <a:noFill/>
          </a:ln>
          <a:extLst>
            <a:ext uri="{909E8E84-426E-40DD-AFC4-6F175D3DCCD1}">
              <a14:hiddenFill xmlns:a14="http://schemas.microsoft.com/office/drawing/2010/main" xmlns="">
                <a:solidFill>
                  <a:srgbClr val="DDDDDD"/>
                </a:solidFill>
              </a14:hiddenFill>
            </a:ext>
            <a:ext uri="{91240B29-F687-4F45-9708-019B960494DF}">
              <a14:hiddenLine xmlns:a14="http://schemas.microsoft.com/office/drawing/2010/main" xmlns="" w="38100" cmpd="dbl">
                <a:solidFill>
                  <a:srgbClr val="000099"/>
                </a:solidFill>
                <a:miter lim="800000"/>
                <a:headEnd/>
                <a:tailEnd/>
              </a14:hiddenLine>
            </a:ext>
          </a:extLst>
        </p:spPr>
        <p:txBody>
          <a:bodyPr/>
          <a:lstStyle/>
          <a:p>
            <a:pPr algn="ctr" eaLnBrk="0" hangingPunct="0"/>
            <a:r>
              <a:rPr lang="en-GB" altLang="it-IT" sz="2400" dirty="0" smtClean="0">
                <a:solidFill>
                  <a:srgbClr val="0000FF"/>
                </a:solidFill>
                <a:latin typeface="Times New Roman" panose="02020603050405020304" pitchFamily="18" charset="0"/>
              </a:rPr>
              <a:t>Emergency management</a:t>
            </a:r>
            <a:endParaRPr lang="en-GB" altLang="it-IT" sz="2400" dirty="0">
              <a:solidFill>
                <a:srgbClr val="0000FF"/>
              </a:solidFill>
              <a:latin typeface="Times New Roman" panose="02020603050405020304" pitchFamily="18" charset="0"/>
            </a:endParaRPr>
          </a:p>
        </p:txBody>
      </p:sp>
      <p:sp>
        <p:nvSpPr>
          <p:cNvPr id="26" name="Text Box 13"/>
          <p:cNvSpPr txBox="1">
            <a:spLocks noChangeArrowheads="1"/>
          </p:cNvSpPr>
          <p:nvPr/>
        </p:nvSpPr>
        <p:spPr bwMode="auto">
          <a:xfrm>
            <a:off x="5054600" y="1905000"/>
            <a:ext cx="3812005" cy="939800"/>
          </a:xfrm>
          <a:prstGeom prst="rect">
            <a:avLst/>
          </a:prstGeom>
          <a:noFill/>
          <a:ln w="38100" cmpd="dbl">
            <a:solidFill>
              <a:srgbClr val="000099"/>
            </a:solidFill>
            <a:miter lim="800000"/>
            <a:headEnd/>
            <a:tailEnd/>
          </a:ln>
          <a:effectLst/>
          <a:extLst>
            <a:ext uri="{909E8E84-426E-40DD-AFC4-6F175D3DCCD1}">
              <a14:hiddenFill xmlns:a14="http://schemas.microsoft.com/office/drawing/2010/main" xmlns="">
                <a:solidFill>
                  <a:srgbClr val="D2F9FA"/>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0">
            <a:noAutofit/>
          </a:bodyPr>
          <a:lstStyle/>
          <a:p>
            <a:pPr>
              <a:lnSpc>
                <a:spcPct val="65000"/>
              </a:lnSpc>
              <a:spcBef>
                <a:spcPct val="50000"/>
              </a:spcBef>
            </a:pPr>
            <a:r>
              <a:rPr lang="en-GB" altLang="it-IT" dirty="0">
                <a:solidFill>
                  <a:srgbClr val="0000FF"/>
                </a:solidFill>
                <a:latin typeface="Times New Roman" panose="02020603050405020304" pitchFamily="18" charset="0"/>
              </a:rPr>
              <a:t>contrast actions</a:t>
            </a:r>
          </a:p>
          <a:p>
            <a:pPr>
              <a:lnSpc>
                <a:spcPct val="65000"/>
              </a:lnSpc>
              <a:spcBef>
                <a:spcPct val="50000"/>
              </a:spcBef>
            </a:pPr>
            <a:r>
              <a:rPr lang="en-GB" altLang="it-IT" dirty="0">
                <a:solidFill>
                  <a:srgbClr val="0000FF"/>
                </a:solidFill>
                <a:latin typeface="Times New Roman" panose="02020603050405020304" pitchFamily="18" charset="0"/>
              </a:rPr>
              <a:t>aid organisation</a:t>
            </a:r>
          </a:p>
          <a:p>
            <a:pPr>
              <a:lnSpc>
                <a:spcPct val="65000"/>
              </a:lnSpc>
              <a:spcBef>
                <a:spcPct val="50000"/>
              </a:spcBef>
            </a:pPr>
            <a:r>
              <a:rPr lang="en-GB" altLang="it-IT" dirty="0">
                <a:solidFill>
                  <a:srgbClr val="0000FF"/>
                </a:solidFill>
                <a:latin typeface="Times New Roman" panose="02020603050405020304" pitchFamily="18" charset="0"/>
              </a:rPr>
              <a:t>damage assessment</a:t>
            </a:r>
          </a:p>
        </p:txBody>
      </p:sp>
      <p:sp>
        <p:nvSpPr>
          <p:cNvPr id="27" name="AutoShape 14"/>
          <p:cNvSpPr>
            <a:spLocks noChangeArrowheads="1"/>
          </p:cNvSpPr>
          <p:nvPr/>
        </p:nvSpPr>
        <p:spPr bwMode="auto">
          <a:xfrm>
            <a:off x="4447853" y="2228911"/>
            <a:ext cx="533400" cy="291977"/>
          </a:xfrm>
          <a:prstGeom prst="rightArrow">
            <a:avLst>
              <a:gd name="adj1" fmla="val 50000"/>
              <a:gd name="adj2" fmla="val 43750"/>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endParaRPr lang="bs-Latn-BA" dirty="0">
              <a:solidFill>
                <a:srgbClr val="419182"/>
              </a:solidFill>
              <a:latin typeface="Book Antiqua" panose="02040602050305030304" pitchFamily="18" charset="0"/>
            </a:endParaRPr>
          </a:p>
        </p:txBody>
      </p:sp>
      <p:pic>
        <p:nvPicPr>
          <p:cNvPr id="17" name="Picture 16" descr="eu_flag_co_funded_pos_[rgb]_right.jpg"/>
          <p:cNvPicPr/>
          <p:nvPr/>
        </p:nvPicPr>
        <p:blipFill>
          <a:blip r:embed="rId4"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10589679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8"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r>
              <a:rPr lang="it-IT" dirty="0" smtClean="0">
                <a:solidFill>
                  <a:srgbClr val="419182"/>
                </a:solidFill>
                <a:latin typeface="Book Antiqua" panose="02040602050305030304" pitchFamily="18" charset="0"/>
              </a:rPr>
              <a:t>: Emergency</a:t>
            </a:r>
            <a:endParaRPr lang="bs-Latn-BA" dirty="0">
              <a:solidFill>
                <a:srgbClr val="419182"/>
              </a:solidFill>
              <a:latin typeface="Book Antiqua" panose="02040602050305030304" pitchFamily="18" charset="0"/>
            </a:endParaRPr>
          </a:p>
        </p:txBody>
      </p:sp>
      <p:sp>
        <p:nvSpPr>
          <p:cNvPr id="2" name="Rettangolo 1"/>
          <p:cNvSpPr/>
          <p:nvPr/>
        </p:nvSpPr>
        <p:spPr>
          <a:xfrm>
            <a:off x="342900" y="1997839"/>
            <a:ext cx="8458200" cy="2862322"/>
          </a:xfrm>
          <a:prstGeom prst="rect">
            <a:avLst/>
          </a:prstGeom>
        </p:spPr>
        <p:txBody>
          <a:bodyPr wrap="square">
            <a:spAutoFit/>
          </a:bodyPr>
          <a:lstStyle/>
          <a:p>
            <a:r>
              <a:rPr lang="en-US" sz="2000" b="1" dirty="0">
                <a:solidFill>
                  <a:srgbClr val="404041"/>
                </a:solidFill>
                <a:latin typeface="Book Antiqua" panose="02040602050305030304" pitchFamily="18" charset="0"/>
              </a:rPr>
              <a:t>I</a:t>
            </a:r>
            <a:r>
              <a:rPr lang="en-US" sz="2000" b="1" dirty="0" smtClean="0">
                <a:solidFill>
                  <a:srgbClr val="404041"/>
                </a:solidFill>
                <a:latin typeface="Book Antiqua" panose="02040602050305030304" pitchFamily="18" charset="0"/>
              </a:rPr>
              <a:t>n </a:t>
            </a:r>
            <a:r>
              <a:rPr lang="en-US" sz="2000" b="1" dirty="0">
                <a:solidFill>
                  <a:srgbClr val="404041"/>
                </a:solidFill>
                <a:latin typeface="Book Antiqua" panose="02040602050305030304" pitchFamily="18" charset="0"/>
              </a:rPr>
              <a:t>situations of national </a:t>
            </a:r>
            <a:r>
              <a:rPr lang="en-US" sz="2000" b="1" dirty="0" smtClean="0">
                <a:solidFill>
                  <a:srgbClr val="404041"/>
                </a:solidFill>
                <a:latin typeface="Book Antiqua" panose="02040602050305030304" pitchFamily="18" charset="0"/>
              </a:rPr>
              <a:t>emergency</a:t>
            </a:r>
          </a:p>
          <a:p>
            <a:pPr algn="just"/>
            <a:r>
              <a:rPr lang="en-US" sz="2000" dirty="0">
                <a:solidFill>
                  <a:srgbClr val="404041"/>
                </a:solidFill>
                <a:latin typeface="Book Antiqua" panose="02040602050305030304" pitchFamily="18" charset="0"/>
              </a:rPr>
              <a:t/>
            </a:r>
            <a:br>
              <a:rPr lang="en-US" sz="2000" dirty="0">
                <a:solidFill>
                  <a:srgbClr val="404041"/>
                </a:solidFill>
                <a:latin typeface="Book Antiqua" panose="02040602050305030304" pitchFamily="18" charset="0"/>
              </a:rPr>
            </a:br>
            <a:r>
              <a:rPr lang="en-US" sz="2000" dirty="0">
                <a:solidFill>
                  <a:srgbClr val="404041"/>
                </a:solidFill>
                <a:latin typeface="Book Antiqua" panose="02040602050305030304" pitchFamily="18" charset="0"/>
              </a:rPr>
              <a:t>In the event of natural calamities, catastrophes or other events which must be tackled with extraordinary means and powers, after the declaration of the state of emergency by the council of Ministers, the Prime Minister may avail of delegated commissioners and domestic operative structures for the necessary interventions. The management of the operative structures is assigned to the Head of the Civil Protection </a:t>
            </a:r>
            <a:r>
              <a:rPr lang="en-US" sz="2000" dirty="0" smtClean="0">
                <a:solidFill>
                  <a:srgbClr val="404041"/>
                </a:solidFill>
                <a:latin typeface="Book Antiqua" panose="02040602050305030304" pitchFamily="18" charset="0"/>
              </a:rPr>
              <a:t>Department which chairs the Operative Committee</a:t>
            </a:r>
            <a:endParaRPr lang="en-US" sz="2000" dirty="0">
              <a:solidFill>
                <a:srgbClr val="404041"/>
              </a:solidFill>
              <a:latin typeface="Book Antiqua" panose="02040602050305030304" pitchFamily="18" charset="0"/>
            </a:endParaRPr>
          </a:p>
        </p:txBody>
      </p:sp>
    </p:spTree>
    <p:extLst>
      <p:ext uri="{BB962C8B-B14F-4D97-AF65-F5344CB8AC3E}">
        <p14:creationId xmlns:p14="http://schemas.microsoft.com/office/powerpoint/2010/main" xmlns="" val="6737984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Rettangolo 1"/>
          <p:cNvSpPr/>
          <p:nvPr/>
        </p:nvSpPr>
        <p:spPr>
          <a:xfrm>
            <a:off x="152400" y="1524000"/>
            <a:ext cx="8839200" cy="5078313"/>
          </a:xfrm>
          <a:prstGeom prst="rect">
            <a:avLst/>
          </a:prstGeom>
        </p:spPr>
        <p:txBody>
          <a:bodyPr wrap="square">
            <a:spAutoFit/>
          </a:bodyPr>
          <a:lstStyle/>
          <a:p>
            <a:pPr algn="just"/>
            <a:r>
              <a:rPr lang="en-US" b="1" dirty="0" smtClean="0">
                <a:solidFill>
                  <a:srgbClr val="404041"/>
                </a:solidFill>
                <a:latin typeface="Book Antiqua" panose="02040602050305030304" pitchFamily="18" charset="0"/>
              </a:rPr>
              <a:t>The Operative Committee</a:t>
            </a:r>
          </a:p>
          <a:p>
            <a:pPr algn="just"/>
            <a:r>
              <a:rPr lang="en-US" dirty="0" smtClean="0">
                <a:solidFill>
                  <a:srgbClr val="404041"/>
                </a:solidFill>
                <a:latin typeface="Book Antiqua" panose="02040602050305030304" pitchFamily="18" charset="0"/>
              </a:rPr>
              <a:t>The </a:t>
            </a:r>
            <a:r>
              <a:rPr lang="en-US" dirty="0">
                <a:solidFill>
                  <a:srgbClr val="404041"/>
                </a:solidFill>
                <a:latin typeface="Book Antiqua" panose="02040602050305030304" pitchFamily="18" charset="0"/>
              </a:rPr>
              <a:t>Operative committee, which ensures coordination of the emergency </a:t>
            </a:r>
            <a:r>
              <a:rPr lang="en-US" dirty="0" smtClean="0">
                <a:solidFill>
                  <a:srgbClr val="404041"/>
                </a:solidFill>
                <a:latin typeface="Book Antiqua" panose="02040602050305030304" pitchFamily="18" charset="0"/>
              </a:rPr>
              <a:t>activity is </a:t>
            </a:r>
            <a:r>
              <a:rPr lang="en-US" dirty="0">
                <a:solidFill>
                  <a:srgbClr val="404041"/>
                </a:solidFill>
                <a:latin typeface="Book Antiqua" panose="02040602050305030304" pitchFamily="18" charset="0"/>
              </a:rPr>
              <a:t>made up of representatives of the components and of the </a:t>
            </a:r>
            <a:r>
              <a:rPr lang="en-US" dirty="0" smtClean="0">
                <a:solidFill>
                  <a:srgbClr val="404041"/>
                </a:solidFill>
                <a:latin typeface="Book Antiqua" panose="02040602050305030304" pitchFamily="18" charset="0"/>
              </a:rPr>
              <a:t>Operative </a:t>
            </a:r>
            <a:r>
              <a:rPr lang="en-US" dirty="0">
                <a:solidFill>
                  <a:srgbClr val="404041"/>
                </a:solidFill>
                <a:latin typeface="Book Antiqua" panose="02040602050305030304" pitchFamily="18" charset="0"/>
              </a:rPr>
              <a:t>Structures of the National Civil Protection Service and of Public and Private Bodies and Administrations which manage the emergency </a:t>
            </a:r>
            <a:r>
              <a:rPr lang="en-US" dirty="0" smtClean="0">
                <a:solidFill>
                  <a:srgbClr val="404041"/>
                </a:solidFill>
                <a:latin typeface="Book Antiqua" panose="02040602050305030304" pitchFamily="18" charset="0"/>
              </a:rPr>
              <a:t>together. </a:t>
            </a:r>
          </a:p>
          <a:p>
            <a:r>
              <a:rPr lang="en-US" dirty="0">
                <a:solidFill>
                  <a:srgbClr val="404041"/>
                </a:solidFill>
                <a:latin typeface="Book Antiqua" panose="02040602050305030304" pitchFamily="18" charset="0"/>
              </a:rPr>
              <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Voluntary service</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Fire Department </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Armed Forces</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Forestry commission</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Police Forces</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Italian red Cross </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National Health Service</a:t>
            </a:r>
            <a:br>
              <a:rPr lang="en-US" dirty="0">
                <a:solidFill>
                  <a:srgbClr val="404041"/>
                </a:solidFill>
                <a:latin typeface="Book Antiqua" panose="02040602050305030304" pitchFamily="18" charset="0"/>
              </a:rPr>
            </a:br>
            <a:r>
              <a:rPr lang="en-US" dirty="0">
                <a:solidFill>
                  <a:srgbClr val="404041"/>
                </a:solidFill>
                <a:latin typeface="Book Antiqua" panose="02040602050305030304" pitchFamily="18" charset="0"/>
              </a:rPr>
              <a:t>• National technical </a:t>
            </a:r>
            <a:r>
              <a:rPr lang="en-US" dirty="0" smtClean="0">
                <a:solidFill>
                  <a:srgbClr val="404041"/>
                </a:solidFill>
                <a:latin typeface="Book Antiqua" panose="02040602050305030304" pitchFamily="18" charset="0"/>
              </a:rPr>
              <a:t>services (Corps of Engineers)</a:t>
            </a:r>
          </a:p>
          <a:p>
            <a:endParaRPr lang="en-US" b="0" i="0" dirty="0">
              <a:solidFill>
                <a:srgbClr val="404041"/>
              </a:solidFill>
              <a:effectLst/>
              <a:latin typeface="Book Antiqua" panose="02040602050305030304" pitchFamily="18" charset="0"/>
            </a:endParaRPr>
          </a:p>
          <a:p>
            <a:pPr algn="just"/>
            <a:r>
              <a:rPr lang="en-US" dirty="0">
                <a:solidFill>
                  <a:srgbClr val="404041"/>
                </a:solidFill>
                <a:latin typeface="Book Antiqua" panose="02040602050305030304" pitchFamily="18" charset="0"/>
              </a:rPr>
              <a:t>Each Operative structure must ensure a correct and constant flow of information at a domestic level and at a territorial level, with the support of the Local </a:t>
            </a:r>
            <a:r>
              <a:rPr lang="en-US" dirty="0" smtClean="0">
                <a:solidFill>
                  <a:srgbClr val="404041"/>
                </a:solidFill>
                <a:latin typeface="Book Antiqua" panose="02040602050305030304" pitchFamily="18" charset="0"/>
              </a:rPr>
              <a:t>Authorities (Municipal Level) </a:t>
            </a:r>
            <a:r>
              <a:rPr lang="en-US" dirty="0">
                <a:solidFill>
                  <a:srgbClr val="404041"/>
                </a:solidFill>
                <a:latin typeface="Book Antiqua" panose="02040602050305030304" pitchFamily="18" charset="0"/>
              </a:rPr>
              <a:t>and the </a:t>
            </a:r>
            <a:r>
              <a:rPr lang="en-US" dirty="0" smtClean="0">
                <a:solidFill>
                  <a:srgbClr val="404041"/>
                </a:solidFill>
                <a:latin typeface="Book Antiqua" panose="02040602050305030304" pitchFamily="18" charset="0"/>
              </a:rPr>
              <a:t>Regional Operations Rooms</a:t>
            </a:r>
            <a:r>
              <a:rPr lang="en-US" dirty="0">
                <a:solidFill>
                  <a:srgbClr val="404041"/>
                </a:solidFill>
                <a:latin typeface="Book Antiqua" panose="02040602050305030304" pitchFamily="18" charset="0"/>
              </a:rPr>
              <a:t>. </a:t>
            </a:r>
          </a:p>
        </p:txBody>
      </p:sp>
      <p:sp>
        <p:nvSpPr>
          <p:cNvPr id="11"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r>
              <a:rPr lang="it-IT" dirty="0" smtClean="0">
                <a:solidFill>
                  <a:srgbClr val="419182"/>
                </a:solidFill>
                <a:latin typeface="Book Antiqua" panose="02040602050305030304" pitchFamily="18" charset="0"/>
              </a:rPr>
              <a:t>: Emergency</a:t>
            </a:r>
            <a:endParaRPr lang="bs-Latn-BA" dirty="0">
              <a:solidFill>
                <a:srgbClr val="419182"/>
              </a:solidFill>
              <a:latin typeface="Book Antiqua" panose="02040602050305030304" pitchFamily="18" charset="0"/>
            </a:endParaRPr>
          </a:p>
        </p:txBody>
      </p:sp>
      <p:pic>
        <p:nvPicPr>
          <p:cNvPr id="1026" name="Picture 2" descr="sala situazione Itali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38800" y="3124200"/>
            <a:ext cx="3200400" cy="212598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eu_flag_co_funded_pos_[rgb]_right.jpg"/>
          <p:cNvPicPr/>
          <p:nvPr/>
        </p:nvPicPr>
        <p:blipFill>
          <a:blip r:embed="rId5"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0148754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17</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r>
              <a:rPr lang="it-IT" dirty="0" smtClean="0">
                <a:solidFill>
                  <a:srgbClr val="419182"/>
                </a:solidFill>
                <a:latin typeface="Book Antiqua" panose="02040602050305030304" pitchFamily="18" charset="0"/>
              </a:rPr>
              <a:t>: F&amp;S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Rettangolo 1"/>
          <p:cNvSpPr/>
          <p:nvPr/>
        </p:nvSpPr>
        <p:spPr>
          <a:xfrm>
            <a:off x="176214" y="1466671"/>
            <a:ext cx="8815386" cy="1200329"/>
          </a:xfrm>
          <a:prstGeom prst="rect">
            <a:avLst/>
          </a:prstGeom>
        </p:spPr>
        <p:txBody>
          <a:bodyPr wrap="square">
            <a:spAutoFit/>
          </a:bodyPr>
          <a:lstStyle/>
          <a:p>
            <a:pPr algn="just">
              <a:spcAft>
                <a:spcPts val="0"/>
              </a:spcAft>
            </a:pPr>
            <a:r>
              <a:rPr lang="en-GB" dirty="0" smtClean="0">
                <a:latin typeface="Book Antiqua" panose="02040602050305030304" pitchFamily="18" charset="0"/>
                <a:ea typeface="Cambria" panose="02040503050406030204" pitchFamily="18" charset="0"/>
                <a:cs typeface="Times New Roman" panose="02020603050405020304" pitchFamily="18" charset="0"/>
              </a:rPr>
              <a:t>The </a:t>
            </a:r>
            <a:r>
              <a:rPr lang="en-GB" dirty="0">
                <a:latin typeface="Book Antiqua" panose="02040602050305030304" pitchFamily="18" charset="0"/>
                <a:ea typeface="Cambria" panose="02040503050406030204" pitchFamily="18" charset="0"/>
                <a:cs typeface="Times New Roman" panose="02020603050405020304" pitchFamily="18" charset="0"/>
              </a:rPr>
              <a:t>Functional Centre for the Hydro-meteorological Risk (</a:t>
            </a:r>
            <a:r>
              <a:rPr lang="bs-Latn-BA" u="sng" dirty="0">
                <a:solidFill>
                  <a:srgbClr val="0000FF"/>
                </a:solidFill>
                <a:latin typeface="Book Antiqua" panose="02040602050305030304" pitchFamily="18" charset="0"/>
                <a:ea typeface="Cambria" panose="02040503050406030204" pitchFamily="18" charset="0"/>
                <a:cs typeface="Times New Roman" panose="02020603050405020304" pitchFamily="18" charset="0"/>
              </a:rPr>
              <a:t>http://www.protezionecivile.gov.it/jcms/it/cfcri.wp</a:t>
            </a:r>
            <a:r>
              <a:rPr lang="en-GB" dirty="0">
                <a:latin typeface="Book Antiqua" panose="02040602050305030304" pitchFamily="18" charset="0"/>
                <a:ea typeface="Cambria" panose="02040503050406030204" pitchFamily="18" charset="0"/>
                <a:cs typeface="Times New Roman" panose="02020603050405020304" pitchFamily="18" charset="0"/>
              </a:rPr>
              <a:t>) is the branch of the </a:t>
            </a:r>
            <a:r>
              <a:rPr lang="bs-Latn-BA" dirty="0">
                <a:latin typeface="Book Antiqua" panose="02040602050305030304" pitchFamily="18" charset="0"/>
                <a:ea typeface="Cambria" panose="02040503050406030204" pitchFamily="18" charset="0"/>
                <a:cs typeface="Times New Roman" panose="02020603050405020304" pitchFamily="18" charset="0"/>
              </a:rPr>
              <a:t>National Department of Civil Protection</a:t>
            </a:r>
            <a:r>
              <a:rPr lang="en-GB" dirty="0">
                <a:latin typeface="Book Antiqua" panose="02040602050305030304" pitchFamily="18" charset="0"/>
                <a:ea typeface="Cambria" panose="02040503050406030204" pitchFamily="18" charset="0"/>
                <a:cs typeface="Times New Roman" panose="02020603050405020304" pitchFamily="18" charset="0"/>
              </a:rPr>
              <a:t> in charge for w</a:t>
            </a:r>
            <a:r>
              <a:rPr lang="bs-Latn-BA" dirty="0">
                <a:latin typeface="Book Antiqua" panose="02040602050305030304" pitchFamily="18" charset="0"/>
                <a:ea typeface="Cambria" panose="02040503050406030204" pitchFamily="18" charset="0"/>
                <a:cs typeface="Times New Roman" panose="02020603050405020304" pitchFamily="18" charset="0"/>
              </a:rPr>
              <a:t>eather forecast and warning of extreme events as rainstorms, floods, landslides, etc.</a:t>
            </a:r>
            <a:endParaRPr lang="it-IT" dirty="0">
              <a:effectLst/>
              <a:latin typeface="Book Antiqua" panose="02040602050305030304" pitchFamily="18" charset="0"/>
              <a:ea typeface="Cambria" panose="02040503050406030204" pitchFamily="18" charset="0"/>
              <a:cs typeface="Times New Roman" panose="02020603050405020304" pitchFamily="18" charset="0"/>
            </a:endParaRPr>
          </a:p>
        </p:txBody>
      </p:sp>
      <p:pic>
        <p:nvPicPr>
          <p:cNvPr id="3" name="Immagine 2"/>
          <p:cNvPicPr>
            <a:picLocks noChangeAspect="1"/>
          </p:cNvPicPr>
          <p:nvPr/>
        </p:nvPicPr>
        <p:blipFill>
          <a:blip r:embed="rId4"/>
          <a:stretch>
            <a:fillRect/>
          </a:stretch>
        </p:blipFill>
        <p:spPr>
          <a:xfrm>
            <a:off x="1371600" y="2806990"/>
            <a:ext cx="6362700" cy="3806246"/>
          </a:xfrm>
          <a:prstGeom prst="rect">
            <a:avLst/>
          </a:prstGeom>
        </p:spPr>
      </p:pic>
      <p:pic>
        <p:nvPicPr>
          <p:cNvPr id="13" name="Picture 12" descr="eu_flag_co_funded_pos_[rgb]_right.jpg"/>
          <p:cNvPicPr/>
          <p:nvPr/>
        </p:nvPicPr>
        <p:blipFill>
          <a:blip r:embed="rId5"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27584962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1" name="Picture 2">
            <a:hlinkHover r:id="" action="ppaction://noaction" highlightClick="1"/>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10937"/>
          <a:stretch/>
        </p:blipFill>
        <p:spPr bwMode="auto">
          <a:xfrm>
            <a:off x="228600" y="2286000"/>
            <a:ext cx="4819650"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Box 4"/>
          <p:cNvSpPr txBox="1">
            <a:spLocks noChangeArrowheads="1"/>
          </p:cNvSpPr>
          <p:nvPr/>
        </p:nvSpPr>
        <p:spPr bwMode="auto">
          <a:xfrm>
            <a:off x="4876800" y="1676400"/>
            <a:ext cx="4114800" cy="2062103"/>
          </a:xfrm>
          <a:prstGeom prst="rect">
            <a:avLst/>
          </a:prstGeom>
          <a:solidFill>
            <a:srgbClr val="FFFF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altLang="it-IT" sz="2000" dirty="0">
                <a:solidFill>
                  <a:srgbClr val="0000FF"/>
                </a:solidFill>
                <a:latin typeface="Book Antiqua" panose="02040602050305030304" pitchFamily="18" charset="0"/>
              </a:rPr>
              <a:t>“Functional Centres” </a:t>
            </a:r>
          </a:p>
          <a:p>
            <a:r>
              <a:rPr kumimoji="1" lang="en-GB" altLang="it-IT" sz="2000" dirty="0">
                <a:solidFill>
                  <a:srgbClr val="0000FF"/>
                </a:solidFill>
                <a:latin typeface="Book Antiqua" panose="02040602050305030304" pitchFamily="18" charset="0"/>
              </a:rPr>
              <a:t>designed structures for the activities of technical support to the civil</a:t>
            </a:r>
            <a:r>
              <a:rPr kumimoji="1" lang="en-GB" altLang="it-IT" sz="2400" dirty="0">
                <a:solidFill>
                  <a:srgbClr val="0000FF"/>
                </a:solidFill>
                <a:latin typeface="Book Antiqua" panose="02040602050305030304" pitchFamily="18" charset="0"/>
              </a:rPr>
              <a:t> </a:t>
            </a:r>
            <a:r>
              <a:rPr kumimoji="1" lang="en-GB" altLang="it-IT" sz="2000" dirty="0">
                <a:solidFill>
                  <a:srgbClr val="0000FF"/>
                </a:solidFill>
                <a:latin typeface="Book Antiqua" panose="02040602050305030304" pitchFamily="18" charset="0"/>
              </a:rPr>
              <a:t>protection decision</a:t>
            </a:r>
            <a:endParaRPr lang="en-GB" altLang="it-IT" sz="2000" dirty="0">
              <a:solidFill>
                <a:srgbClr val="0000FF"/>
              </a:solidFill>
              <a:latin typeface="Book Antiqua" panose="02040602050305030304" pitchFamily="18" charset="0"/>
            </a:endParaRPr>
          </a:p>
          <a:p>
            <a:endParaRPr lang="en-GB" altLang="it-IT" sz="2000" dirty="0">
              <a:solidFill>
                <a:srgbClr val="0000FF"/>
              </a:solidFill>
              <a:latin typeface="Book Antiqua" panose="02040602050305030304" pitchFamily="18" charset="0"/>
            </a:endParaRPr>
          </a:p>
          <a:p>
            <a:r>
              <a:rPr lang="en-GB" altLang="it-IT" sz="2400" dirty="0">
                <a:solidFill>
                  <a:srgbClr val="0000FF"/>
                </a:solidFill>
                <a:latin typeface="Book Antiqua" panose="02040602050305030304" pitchFamily="18" charset="0"/>
              </a:rPr>
              <a:t>21 regional centres planned</a:t>
            </a:r>
          </a:p>
        </p:txBody>
      </p:sp>
      <p:sp>
        <p:nvSpPr>
          <p:cNvPr id="16" name="Text Box 6"/>
          <p:cNvSpPr txBox="1">
            <a:spLocks noChangeArrowheads="1"/>
          </p:cNvSpPr>
          <p:nvPr/>
        </p:nvSpPr>
        <p:spPr bwMode="auto">
          <a:xfrm>
            <a:off x="4876800" y="3717925"/>
            <a:ext cx="4114800" cy="1066800"/>
          </a:xfrm>
          <a:prstGeom prst="rect">
            <a:avLst/>
          </a:prstGeom>
          <a:solidFill>
            <a:srgbClr val="FFFF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altLang="it-IT" sz="2000" dirty="0">
                <a:solidFill>
                  <a:srgbClr val="0000FF"/>
                </a:solidFill>
                <a:latin typeface="Book Antiqua" panose="02040602050305030304" pitchFamily="18" charset="0"/>
              </a:rPr>
              <a:t>Almost 10 of those already fully operating</a:t>
            </a:r>
          </a:p>
          <a:p>
            <a:endParaRPr lang="en-GB" altLang="it-IT" sz="2400" dirty="0">
              <a:solidFill>
                <a:srgbClr val="0000FF"/>
              </a:solidFill>
              <a:latin typeface="Book Antiqua" panose="02040602050305030304" pitchFamily="18" charset="0"/>
            </a:endParaRPr>
          </a:p>
        </p:txBody>
      </p:sp>
      <p:sp>
        <p:nvSpPr>
          <p:cNvPr id="17" name="Text Box 7"/>
          <p:cNvSpPr txBox="1">
            <a:spLocks noChangeArrowheads="1"/>
          </p:cNvSpPr>
          <p:nvPr/>
        </p:nvSpPr>
        <p:spPr bwMode="auto">
          <a:xfrm>
            <a:off x="4876800" y="4492625"/>
            <a:ext cx="4114800" cy="396875"/>
          </a:xfrm>
          <a:prstGeom prst="rect">
            <a:avLst/>
          </a:prstGeom>
          <a:solidFill>
            <a:srgbClr val="FFFF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altLang="it-IT" sz="2000" dirty="0">
                <a:solidFill>
                  <a:srgbClr val="0000FF"/>
                </a:solidFill>
                <a:latin typeface="Book Antiqua" panose="02040602050305030304" pitchFamily="18" charset="0"/>
              </a:rPr>
              <a:t>1 Primary Functional Centres</a:t>
            </a:r>
          </a:p>
        </p:txBody>
      </p:sp>
      <p:grpSp>
        <p:nvGrpSpPr>
          <p:cNvPr id="18" name="Group 8"/>
          <p:cNvGrpSpPr>
            <a:grpSpLocks/>
          </p:cNvGrpSpPr>
          <p:nvPr/>
        </p:nvGrpSpPr>
        <p:grpSpPr bwMode="auto">
          <a:xfrm>
            <a:off x="990600" y="2647950"/>
            <a:ext cx="3962400" cy="3432175"/>
            <a:chOff x="624" y="1380"/>
            <a:chExt cx="2496" cy="2162"/>
          </a:xfrm>
        </p:grpSpPr>
        <p:pic>
          <p:nvPicPr>
            <p:cNvPr id="19" name="Picture 9"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6" y="1784"/>
              <a:ext cx="162" cy="156"/>
            </a:xfrm>
            <a:prstGeom prst="rect">
              <a:avLst/>
            </a:prstGeom>
            <a:solidFill>
              <a:srgbClr val="FF99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0" name="Line 10"/>
            <p:cNvSpPr>
              <a:spLocks noChangeShapeType="1"/>
            </p:cNvSpPr>
            <p:nvPr/>
          </p:nvSpPr>
          <p:spPr bwMode="auto">
            <a:xfrm flipH="1" flipV="1">
              <a:off x="1536" y="1920"/>
              <a:ext cx="1536" cy="336"/>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1" name="Line 11"/>
            <p:cNvSpPr>
              <a:spLocks noChangeShapeType="1"/>
            </p:cNvSpPr>
            <p:nvPr/>
          </p:nvSpPr>
          <p:spPr bwMode="auto">
            <a:xfrm flipH="1" flipV="1">
              <a:off x="816" y="1718"/>
              <a:ext cx="2256" cy="528"/>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sp>
          <p:nvSpPr>
            <p:cNvPr id="22" name="Line 12"/>
            <p:cNvSpPr>
              <a:spLocks noChangeShapeType="1"/>
            </p:cNvSpPr>
            <p:nvPr/>
          </p:nvSpPr>
          <p:spPr bwMode="auto">
            <a:xfrm flipH="1" flipV="1">
              <a:off x="960" y="1910"/>
              <a:ext cx="2112" cy="336"/>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sp>
          <p:nvSpPr>
            <p:cNvPr id="23" name="Line 13"/>
            <p:cNvSpPr>
              <a:spLocks noChangeShapeType="1"/>
            </p:cNvSpPr>
            <p:nvPr/>
          </p:nvSpPr>
          <p:spPr bwMode="auto">
            <a:xfrm flipH="1">
              <a:off x="2544" y="2246"/>
              <a:ext cx="528" cy="922"/>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pic>
          <p:nvPicPr>
            <p:cNvPr id="24" name="Picture 14"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0" y="1818"/>
              <a:ext cx="167" cy="160"/>
            </a:xfrm>
            <a:prstGeom prst="rect">
              <a:avLst/>
            </a:prstGeom>
            <a:solidFill>
              <a:srgbClr val="FF6600">
                <a:alpha val="50000"/>
              </a:srgbClr>
            </a:solidFill>
            <a:ln>
              <a:noFill/>
            </a:ln>
            <a:extLst>
              <a:ext uri="{91240B29-F687-4F45-9708-019B960494DF}">
                <a14:hiddenLine xmlns:a14="http://schemas.microsoft.com/office/drawing/2010/main" xmlns="" w="9525">
                  <a:solidFill>
                    <a:srgbClr val="FFFF99"/>
                  </a:solidFill>
                  <a:miter lim="800000"/>
                  <a:headEnd/>
                  <a:tailEnd/>
                </a14:hiddenLine>
              </a:ext>
            </a:extLst>
          </p:spPr>
        </p:pic>
        <p:pic>
          <p:nvPicPr>
            <p:cNvPr id="25" name="Picture 15"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2" y="1670"/>
              <a:ext cx="167" cy="160"/>
            </a:xfrm>
            <a:prstGeom prst="rect">
              <a:avLst/>
            </a:prstGeom>
            <a:solidFill>
              <a:srgbClr val="FF6600">
                <a:alpha val="50000"/>
              </a:srgbClr>
            </a:solidFill>
            <a:ln>
              <a:noFill/>
            </a:ln>
            <a:extLst>
              <a:ext uri="{91240B29-F687-4F45-9708-019B960494DF}">
                <a14:hiddenLine xmlns:a14="http://schemas.microsoft.com/office/drawing/2010/main" xmlns="" w="9525">
                  <a:solidFill>
                    <a:srgbClr val="FFFF99"/>
                  </a:solidFill>
                  <a:miter lim="800000"/>
                  <a:headEnd/>
                  <a:tailEnd/>
                </a14:hiddenLine>
              </a:ext>
            </a:extLst>
          </p:spPr>
        </p:pic>
        <p:pic>
          <p:nvPicPr>
            <p:cNvPr id="26" name="Picture 16"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77" y="3200"/>
              <a:ext cx="167" cy="160"/>
            </a:xfrm>
            <a:prstGeom prst="rect">
              <a:avLst/>
            </a:prstGeom>
            <a:solidFill>
              <a:srgbClr val="FF6600">
                <a:alpha val="50000"/>
              </a:srgbClr>
            </a:solidFill>
            <a:ln>
              <a:noFill/>
            </a:ln>
            <a:extLst>
              <a:ext uri="{91240B29-F687-4F45-9708-019B960494DF}">
                <a14:hiddenLine xmlns:a14="http://schemas.microsoft.com/office/drawing/2010/main" xmlns="" w="9525">
                  <a:solidFill>
                    <a:srgbClr val="FFFF99"/>
                  </a:solidFill>
                  <a:miter lim="800000"/>
                  <a:headEnd/>
                  <a:tailEnd/>
                </a14:hiddenLine>
              </a:ext>
            </a:extLst>
          </p:spPr>
        </p:pic>
        <p:sp>
          <p:nvSpPr>
            <p:cNvPr id="27" name="Text Box 17"/>
            <p:cNvSpPr txBox="1">
              <a:spLocks noChangeArrowheads="1"/>
            </p:cNvSpPr>
            <p:nvPr/>
          </p:nvSpPr>
          <p:spPr bwMode="auto">
            <a:xfrm>
              <a:off x="2496" y="3350"/>
              <a:ext cx="576"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altLang="it-IT" sz="1400">
                <a:solidFill>
                  <a:srgbClr val="FF6600"/>
                </a:solidFill>
                <a:latin typeface="Times New Roman" panose="02020603050405020304" pitchFamily="18" charset="0"/>
              </a:endParaRPr>
            </a:p>
          </p:txBody>
        </p:sp>
        <p:sp>
          <p:nvSpPr>
            <p:cNvPr id="28" name="Line 18"/>
            <p:cNvSpPr>
              <a:spLocks noChangeShapeType="1"/>
            </p:cNvSpPr>
            <p:nvPr/>
          </p:nvSpPr>
          <p:spPr bwMode="auto">
            <a:xfrm flipH="1" flipV="1">
              <a:off x="1296" y="2064"/>
              <a:ext cx="1824" cy="192"/>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pic>
          <p:nvPicPr>
            <p:cNvPr id="29" name="Picture 19"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00" y="1984"/>
              <a:ext cx="162" cy="156"/>
            </a:xfrm>
            <a:prstGeom prst="rect">
              <a:avLst/>
            </a:prstGeom>
            <a:solidFill>
              <a:srgbClr val="FF99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 name="Line 20"/>
            <p:cNvSpPr>
              <a:spLocks noChangeShapeType="1"/>
            </p:cNvSpPr>
            <p:nvPr/>
          </p:nvSpPr>
          <p:spPr bwMode="auto">
            <a:xfrm flipH="1" flipV="1">
              <a:off x="1824" y="1488"/>
              <a:ext cx="1248" cy="768"/>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sp>
          <p:nvSpPr>
            <p:cNvPr id="31" name="Line 21"/>
            <p:cNvSpPr>
              <a:spLocks noChangeShapeType="1"/>
            </p:cNvSpPr>
            <p:nvPr/>
          </p:nvSpPr>
          <p:spPr bwMode="auto">
            <a:xfrm flipH="1" flipV="1">
              <a:off x="1152" y="1584"/>
              <a:ext cx="1968" cy="672"/>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sp>
          <p:nvSpPr>
            <p:cNvPr id="32" name="Line 22"/>
            <p:cNvSpPr>
              <a:spLocks noChangeShapeType="1"/>
            </p:cNvSpPr>
            <p:nvPr/>
          </p:nvSpPr>
          <p:spPr bwMode="auto">
            <a:xfrm flipH="1">
              <a:off x="2016" y="2256"/>
              <a:ext cx="1056" cy="528"/>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pic>
          <p:nvPicPr>
            <p:cNvPr id="33" name="Picture 23"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08" y="1488"/>
              <a:ext cx="162" cy="156"/>
            </a:xfrm>
            <a:prstGeom prst="rect">
              <a:avLst/>
            </a:prstGeom>
            <a:solidFill>
              <a:srgbClr val="FF99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4" name="Picture 24"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10" y="1380"/>
              <a:ext cx="162" cy="156"/>
            </a:xfrm>
            <a:prstGeom prst="rect">
              <a:avLst/>
            </a:prstGeom>
            <a:solidFill>
              <a:srgbClr val="FF99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5" name="Picture 25"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20" y="2688"/>
              <a:ext cx="162" cy="156"/>
            </a:xfrm>
            <a:prstGeom prst="rect">
              <a:avLst/>
            </a:prstGeom>
            <a:solidFill>
              <a:srgbClr val="FF99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6" name="Line 26"/>
            <p:cNvSpPr>
              <a:spLocks noChangeShapeType="1"/>
            </p:cNvSpPr>
            <p:nvPr/>
          </p:nvSpPr>
          <p:spPr bwMode="auto">
            <a:xfrm flipH="1" flipV="1">
              <a:off x="1920" y="2112"/>
              <a:ext cx="1152" cy="144"/>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pic>
          <p:nvPicPr>
            <p:cNvPr id="37" name="Picture 27"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76" y="2016"/>
              <a:ext cx="162" cy="156"/>
            </a:xfrm>
            <a:prstGeom prst="rect">
              <a:avLst/>
            </a:prstGeom>
            <a:solidFill>
              <a:srgbClr val="FF99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8" name="Line 28"/>
            <p:cNvSpPr>
              <a:spLocks noChangeShapeType="1"/>
            </p:cNvSpPr>
            <p:nvPr/>
          </p:nvSpPr>
          <p:spPr bwMode="auto">
            <a:xfrm flipH="1" flipV="1">
              <a:off x="768" y="1584"/>
              <a:ext cx="2352" cy="672"/>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pic>
          <p:nvPicPr>
            <p:cNvPr id="39" name="Picture 29" descr="DD01352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4" y="1476"/>
              <a:ext cx="162" cy="156"/>
            </a:xfrm>
            <a:prstGeom prst="rect">
              <a:avLst/>
            </a:prstGeom>
            <a:solidFill>
              <a:srgbClr val="FF99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40" name="Text Box 30"/>
          <p:cNvSpPr txBox="1">
            <a:spLocks noChangeArrowheads="1"/>
          </p:cNvSpPr>
          <p:nvPr/>
        </p:nvSpPr>
        <p:spPr bwMode="auto">
          <a:xfrm>
            <a:off x="4892675" y="4889500"/>
            <a:ext cx="4114800" cy="701675"/>
          </a:xfrm>
          <a:prstGeom prst="rect">
            <a:avLst/>
          </a:prstGeom>
          <a:solidFill>
            <a:srgbClr val="FFFF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altLang="it-IT" sz="2000">
                <a:solidFill>
                  <a:srgbClr val="0000FF"/>
                </a:solidFill>
                <a:latin typeface="Book Antiqua" panose="02040602050305030304" pitchFamily="18" charset="0"/>
              </a:rPr>
              <a:t>2 “Centres for Technological and Scientific services ”</a:t>
            </a:r>
          </a:p>
        </p:txBody>
      </p:sp>
      <p:grpSp>
        <p:nvGrpSpPr>
          <p:cNvPr id="41" name="Group 31"/>
          <p:cNvGrpSpPr>
            <a:grpSpLocks/>
          </p:cNvGrpSpPr>
          <p:nvPr/>
        </p:nvGrpSpPr>
        <p:grpSpPr bwMode="auto">
          <a:xfrm rot="1305685">
            <a:off x="2616200" y="4800600"/>
            <a:ext cx="2336800" cy="152400"/>
            <a:chOff x="1600" y="2486"/>
            <a:chExt cx="1472" cy="121"/>
          </a:xfrm>
        </p:grpSpPr>
        <p:grpSp>
          <p:nvGrpSpPr>
            <p:cNvPr id="42" name="Group 32"/>
            <p:cNvGrpSpPr>
              <a:grpSpLocks noChangeAspect="1"/>
            </p:cNvGrpSpPr>
            <p:nvPr/>
          </p:nvGrpSpPr>
          <p:grpSpPr bwMode="auto">
            <a:xfrm>
              <a:off x="1600" y="2486"/>
              <a:ext cx="104" cy="121"/>
              <a:chOff x="1600" y="2400"/>
              <a:chExt cx="84" cy="98"/>
            </a:xfrm>
          </p:grpSpPr>
          <p:sp>
            <p:nvSpPr>
              <p:cNvPr id="45" name="AutoShape 33"/>
              <p:cNvSpPr>
                <a:spLocks noChangeAspect="1" noChangeArrowheads="1"/>
              </p:cNvSpPr>
              <p:nvPr/>
            </p:nvSpPr>
            <p:spPr bwMode="auto">
              <a:xfrm>
                <a:off x="1600" y="2400"/>
                <a:ext cx="50" cy="50"/>
              </a:xfrm>
              <a:prstGeom prst="triangle">
                <a:avLst>
                  <a:gd name="adj" fmla="val 50000"/>
                </a:avLst>
              </a:prstGeom>
              <a:solidFill>
                <a:srgbClr val="FF0000"/>
              </a:solidFill>
              <a:ln w="9525">
                <a:solidFill>
                  <a:srgbClr val="00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46" name="AutoShape 34"/>
              <p:cNvSpPr>
                <a:spLocks noChangeAspect="1" noChangeArrowheads="1"/>
              </p:cNvSpPr>
              <p:nvPr/>
            </p:nvSpPr>
            <p:spPr bwMode="auto">
              <a:xfrm>
                <a:off x="1634" y="2448"/>
                <a:ext cx="50" cy="50"/>
              </a:xfrm>
              <a:prstGeom prst="triangle">
                <a:avLst>
                  <a:gd name="adj" fmla="val 50000"/>
                </a:avLst>
              </a:prstGeom>
              <a:solidFill>
                <a:srgbClr val="FF0000"/>
              </a:solidFill>
              <a:ln w="9525">
                <a:solidFill>
                  <a:srgbClr val="00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sp>
          <p:nvSpPr>
            <p:cNvPr id="43" name="Line 35"/>
            <p:cNvSpPr>
              <a:spLocks noChangeShapeType="1"/>
            </p:cNvSpPr>
            <p:nvPr/>
          </p:nvSpPr>
          <p:spPr bwMode="auto">
            <a:xfrm flipH="1">
              <a:off x="1632" y="2486"/>
              <a:ext cx="1440" cy="0"/>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sp>
          <p:nvSpPr>
            <p:cNvPr id="44" name="Line 36"/>
            <p:cNvSpPr>
              <a:spLocks noChangeShapeType="1"/>
            </p:cNvSpPr>
            <p:nvPr/>
          </p:nvSpPr>
          <p:spPr bwMode="auto">
            <a:xfrm flipH="1">
              <a:off x="1680" y="2486"/>
              <a:ext cx="1392" cy="96"/>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it-IT"/>
            </a:p>
          </p:txBody>
        </p:sp>
      </p:grpSp>
      <p:sp>
        <p:nvSpPr>
          <p:cNvPr id="47" name="Line 37"/>
          <p:cNvSpPr>
            <a:spLocks noChangeShapeType="1"/>
          </p:cNvSpPr>
          <p:nvPr/>
        </p:nvSpPr>
        <p:spPr bwMode="auto">
          <a:xfrm flipH="1" flipV="1">
            <a:off x="2667000" y="4419600"/>
            <a:ext cx="2192338" cy="25241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cxnSp>
        <p:nvCxnSpPr>
          <p:cNvPr id="48"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Slide Number Placeholder 8"/>
          <p:cNvSpPr>
            <a:spLocks noGrp="1"/>
          </p:cNvSpPr>
          <p:nvPr>
            <p:ph type="sldNum" sz="quarter" idx="12"/>
          </p:nvPr>
        </p:nvSpPr>
        <p:spPr>
          <a:xfrm>
            <a:off x="6553200" y="6356350"/>
            <a:ext cx="2133600" cy="365125"/>
          </a:xfrm>
        </p:spPr>
        <p:txBody>
          <a:bodyPr/>
          <a:lstStyle/>
          <a:p>
            <a:fld id="{B6F15528-21DE-4FAA-801E-634DDDAF4B2B}" type="slidenum">
              <a:rPr lang="en-US" smtClean="0"/>
              <a:pPr/>
              <a:t>18</a:t>
            </a:fld>
            <a:endParaRPr lang="en-US" dirty="0"/>
          </a:p>
        </p:txBody>
      </p:sp>
      <p:sp>
        <p:nvSpPr>
          <p:cNvPr id="50"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r>
              <a:rPr lang="it-IT" dirty="0" smtClean="0">
                <a:solidFill>
                  <a:srgbClr val="419182"/>
                </a:solidFill>
                <a:latin typeface="Book Antiqua" panose="02040602050305030304" pitchFamily="18" charset="0"/>
              </a:rPr>
              <a:t>: F&amp;S</a:t>
            </a:r>
            <a:endParaRPr lang="bs-Latn-BA" dirty="0">
              <a:solidFill>
                <a:srgbClr val="419182"/>
              </a:solidFill>
              <a:latin typeface="Book Antiqua" panose="02040602050305030304" pitchFamily="18" charset="0"/>
            </a:endParaRPr>
          </a:p>
        </p:txBody>
      </p:sp>
      <p:pic>
        <p:nvPicPr>
          <p:cNvPr id="51" name="Picture 50"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5320309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cxnSp>
        <p:nvCxnSpPr>
          <p:cNvPr id="48"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Slide Number Placeholder 8"/>
          <p:cNvSpPr>
            <a:spLocks noGrp="1"/>
          </p:cNvSpPr>
          <p:nvPr>
            <p:ph type="sldNum" sz="quarter" idx="12"/>
          </p:nvPr>
        </p:nvSpPr>
        <p:spPr>
          <a:xfrm>
            <a:off x="6553200" y="6356350"/>
            <a:ext cx="2133600" cy="365125"/>
          </a:xfrm>
        </p:spPr>
        <p:txBody>
          <a:bodyPr/>
          <a:lstStyle/>
          <a:p>
            <a:fld id="{B6F15528-21DE-4FAA-801E-634DDDAF4B2B}" type="slidenum">
              <a:rPr lang="en-US" smtClean="0"/>
              <a:pPr/>
              <a:t>19</a:t>
            </a:fld>
            <a:endParaRPr lang="en-US" dirty="0"/>
          </a:p>
        </p:txBody>
      </p:sp>
      <p:pic>
        <p:nvPicPr>
          <p:cNvPr id="4" name="Immagine 3"/>
          <p:cNvPicPr>
            <a:picLocks noChangeAspect="1"/>
          </p:cNvPicPr>
          <p:nvPr/>
        </p:nvPicPr>
        <p:blipFill>
          <a:blip r:embed="rId4"/>
          <a:stretch>
            <a:fillRect/>
          </a:stretch>
        </p:blipFill>
        <p:spPr>
          <a:xfrm>
            <a:off x="4682001" y="1452074"/>
            <a:ext cx="3861760" cy="5377351"/>
          </a:xfrm>
          <a:prstGeom prst="rect">
            <a:avLst/>
          </a:prstGeom>
        </p:spPr>
      </p:pic>
      <p:pic>
        <p:nvPicPr>
          <p:cNvPr id="2" name="Immagine 1"/>
          <p:cNvPicPr>
            <a:picLocks noChangeAspect="1"/>
          </p:cNvPicPr>
          <p:nvPr/>
        </p:nvPicPr>
        <p:blipFill>
          <a:blip r:embed="rId5"/>
          <a:stretch>
            <a:fillRect/>
          </a:stretch>
        </p:blipFill>
        <p:spPr>
          <a:xfrm>
            <a:off x="457199" y="1574799"/>
            <a:ext cx="3700763" cy="5226258"/>
          </a:xfrm>
          <a:prstGeom prst="rect">
            <a:avLst/>
          </a:prstGeom>
        </p:spPr>
      </p:pic>
      <p:sp>
        <p:nvSpPr>
          <p:cNvPr id="13"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r>
              <a:rPr lang="it-IT" dirty="0" smtClean="0">
                <a:solidFill>
                  <a:srgbClr val="419182"/>
                </a:solidFill>
                <a:latin typeface="Book Antiqua" panose="02040602050305030304" pitchFamily="18" charset="0"/>
              </a:rPr>
              <a:t>: F&amp;S</a:t>
            </a:r>
            <a:endParaRPr lang="bs-Latn-BA" dirty="0">
              <a:solidFill>
                <a:srgbClr val="419182"/>
              </a:solidFill>
              <a:latin typeface="Book Antiqua" panose="02040602050305030304" pitchFamily="18" charset="0"/>
            </a:endParaRPr>
          </a:p>
        </p:txBody>
      </p:sp>
      <p:pic>
        <p:nvPicPr>
          <p:cNvPr id="12" name="Picture 11"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2064198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Introduction</a:t>
            </a:r>
            <a:endParaRPr lang="bs-Latn-BA" dirty="0">
              <a:solidFill>
                <a:srgbClr val="419182"/>
              </a:solidFill>
              <a:latin typeface="Book Antiqua" panose="02040602050305030304" pitchFamily="18" charset="0"/>
            </a:endParaRPr>
          </a:p>
        </p:txBody>
      </p:sp>
      <p:pic>
        <p:nvPicPr>
          <p:cNvPr id="11" name="Immagine 10"/>
          <p:cNvPicPr>
            <a:picLocks noChangeAspect="1"/>
          </p:cNvPicPr>
          <p:nvPr/>
        </p:nvPicPr>
        <p:blipFill>
          <a:blip r:embed="rId4"/>
          <a:stretch>
            <a:fillRect/>
          </a:stretch>
        </p:blipFill>
        <p:spPr>
          <a:xfrm>
            <a:off x="1049252" y="1481857"/>
            <a:ext cx="4222651" cy="4970024"/>
          </a:xfrm>
          <a:prstGeom prst="rect">
            <a:avLst/>
          </a:prstGeom>
        </p:spPr>
      </p:pic>
      <p:pic>
        <p:nvPicPr>
          <p:cNvPr id="12" name="Immagine 11"/>
          <p:cNvPicPr>
            <a:picLocks noChangeAspect="1"/>
          </p:cNvPicPr>
          <p:nvPr/>
        </p:nvPicPr>
        <p:blipFill>
          <a:blip r:embed="rId5"/>
          <a:stretch>
            <a:fillRect/>
          </a:stretch>
        </p:blipFill>
        <p:spPr>
          <a:xfrm>
            <a:off x="2248684" y="1631950"/>
            <a:ext cx="4359776" cy="4971202"/>
          </a:xfrm>
          <a:prstGeom prst="rect">
            <a:avLst/>
          </a:prstGeom>
        </p:spPr>
      </p:pic>
      <p:pic>
        <p:nvPicPr>
          <p:cNvPr id="13" name="Immagine 1"/>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0695" t="1613" r="20651" b="-1"/>
          <a:stretch/>
        </p:blipFill>
        <p:spPr bwMode="auto">
          <a:xfrm>
            <a:off x="3436918" y="1775346"/>
            <a:ext cx="4716482" cy="47239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762000" y="2565349"/>
            <a:ext cx="7164947" cy="2308324"/>
          </a:xfrm>
          <a:prstGeom prst="rect">
            <a:avLst/>
          </a:prstGeom>
        </p:spPr>
        <p:txBody>
          <a:bodyPr wrap="square">
            <a:spAutoFit/>
          </a:bodyPr>
          <a:lstStyle/>
          <a:p>
            <a:pPr algn="ctr"/>
            <a:r>
              <a:rPr lang="en-GB" sz="2400" dirty="0">
                <a:solidFill>
                  <a:srgbClr val="313132"/>
                </a:solidFill>
                <a:latin typeface="Book Antiqua" panose="02040602050305030304" pitchFamily="18" charset="0"/>
                <a:ea typeface="MS Mincho" panose="02020609040205080304" pitchFamily="49" charset="-128"/>
              </a:rPr>
              <a:t>Italy has a high exposure to natural risks: earthquakes, floods, landslides, volcanic eruptions, fires, avalanches and coastal erosion. Natural hazards, which add up to, those related to human activities, which contribute to making </a:t>
            </a:r>
            <a:r>
              <a:rPr lang="en-GB" sz="2400" dirty="0" smtClean="0">
                <a:solidFill>
                  <a:srgbClr val="313132"/>
                </a:solidFill>
                <a:latin typeface="Book Antiqua" panose="02040602050305030304" pitchFamily="18" charset="0"/>
                <a:ea typeface="MS Mincho" panose="02020609040205080304" pitchFamily="49" charset="-128"/>
              </a:rPr>
              <a:t>fragile the entire territory</a:t>
            </a:r>
            <a:endParaRPr lang="it-IT" sz="2400" dirty="0">
              <a:latin typeface="Book Antiqua" panose="02040602050305030304" pitchFamily="18" charset="0"/>
            </a:endParaRPr>
          </a:p>
        </p:txBody>
      </p:sp>
      <p:pic>
        <p:nvPicPr>
          <p:cNvPr id="15" name="Picture 14" descr="eu_flag_co_funded_pos_[rgb]_right.jpg"/>
          <p:cNvPicPr/>
          <p:nvPr/>
        </p:nvPicPr>
        <p:blipFill>
          <a:blip r:embed="rId7"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518287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42" presetClass="exit" presetSubtype="0" fill="hold" grpId="1" nodeType="afterEffect">
                                  <p:stCondLst>
                                    <p:cond delay="0"/>
                                  </p:stCondLst>
                                  <p:childTnLst>
                                    <p:animEffect transition="out" filter="fade">
                                      <p:cBhvr>
                                        <p:cTn id="9" dur="1000"/>
                                        <p:tgtEl>
                                          <p:spTgt spid="3"/>
                                        </p:tgtEl>
                                      </p:cBhvr>
                                    </p:animEffect>
                                    <p:anim calcmode="lin" valueType="num">
                                      <p:cBhvr>
                                        <p:cTn id="10" dur="1000"/>
                                        <p:tgtEl>
                                          <p:spTgt spid="3"/>
                                        </p:tgtEl>
                                        <p:attrNameLst>
                                          <p:attrName>ppt_x</p:attrName>
                                        </p:attrNameLst>
                                      </p:cBhvr>
                                      <p:tavLst>
                                        <p:tav tm="0">
                                          <p:val>
                                            <p:strVal val="ppt_x"/>
                                          </p:val>
                                        </p:tav>
                                        <p:tav tm="100000">
                                          <p:val>
                                            <p:strVal val="ppt_x"/>
                                          </p:val>
                                        </p:tav>
                                      </p:tavLst>
                                    </p:anim>
                                    <p:anim calcmode="lin" valueType="num">
                                      <p:cBhvr>
                                        <p:cTn id="11" dur="1000"/>
                                        <p:tgtEl>
                                          <p:spTgt spid="3"/>
                                        </p:tgtEl>
                                        <p:attrNameLst>
                                          <p:attrName>ppt_y</p:attrName>
                                        </p:attrNameLst>
                                      </p:cBhvr>
                                      <p:tavLst>
                                        <p:tav tm="0">
                                          <p:val>
                                            <p:strVal val="ppt_y"/>
                                          </p:val>
                                        </p:tav>
                                        <p:tav tm="100000">
                                          <p:val>
                                            <p:strVal val="ppt_y+.1"/>
                                          </p:val>
                                        </p:tav>
                                      </p:tavLst>
                                    </p:anim>
                                    <p:set>
                                      <p:cBhvr>
                                        <p:cTn id="12" dur="1" fill="hold">
                                          <p:stCondLst>
                                            <p:cond delay="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20</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Rettangolo 1"/>
          <p:cNvSpPr/>
          <p:nvPr/>
        </p:nvSpPr>
        <p:spPr>
          <a:xfrm>
            <a:off x="164306" y="1524000"/>
            <a:ext cx="8815387" cy="1200329"/>
          </a:xfrm>
          <a:prstGeom prst="rect">
            <a:avLst/>
          </a:prstGeom>
        </p:spPr>
        <p:txBody>
          <a:bodyPr wrap="square">
            <a:spAutoFit/>
          </a:bodyPr>
          <a:lstStyle/>
          <a:p>
            <a:pPr algn="just">
              <a:spcAft>
                <a:spcPts val="0"/>
              </a:spcAft>
            </a:pPr>
            <a:r>
              <a:rPr lang="en-GB" dirty="0">
                <a:latin typeface="Book Antiqua" panose="02040602050305030304" pitchFamily="18" charset="0"/>
                <a:ea typeface="Cambria" panose="02040503050406030204" pitchFamily="18" charset="0"/>
                <a:cs typeface="Times New Roman" panose="02020603050405020304" pitchFamily="18" charset="0"/>
              </a:rPr>
              <a:t>E</a:t>
            </a:r>
            <a:r>
              <a:rPr lang="bs-Latn-BA" dirty="0">
                <a:latin typeface="Book Antiqua" panose="02040602050305030304" pitchFamily="18" charset="0"/>
                <a:ea typeface="Cambria" panose="02040503050406030204" pitchFamily="18" charset="0"/>
                <a:cs typeface="Times New Roman" panose="02020603050405020304" pitchFamily="18" charset="0"/>
              </a:rPr>
              <a:t>arthquake monitoring is officialy carried out by National Insititute for Geophysiscs and Vulcanology (INGV) which provide in real time (and after any event) all the information (as magnitude, localisation, etc) regarding any sesimic event occurred in Italy (</a:t>
            </a:r>
            <a:r>
              <a:rPr lang="bs-Latn-BA" u="sng" dirty="0">
                <a:solidFill>
                  <a:srgbClr val="0000FF"/>
                </a:solidFill>
                <a:latin typeface="Book Antiqua" panose="02040602050305030304" pitchFamily="18" charset="0"/>
                <a:ea typeface="Cambria" panose="02040503050406030204" pitchFamily="18" charset="0"/>
                <a:cs typeface="Times New Roman" panose="02020603050405020304" pitchFamily="18" charset="0"/>
                <a:hlinkClick r:id="rId4"/>
              </a:rPr>
              <a:t>http://terremoti.ingv.it/it/</a:t>
            </a:r>
            <a:r>
              <a:rPr lang="bs-Latn-BA" dirty="0">
                <a:latin typeface="Book Antiqua" panose="02040602050305030304" pitchFamily="18" charset="0"/>
                <a:ea typeface="Cambria" panose="02040503050406030204" pitchFamily="18" charset="0"/>
                <a:cs typeface="Times New Roman" panose="02020603050405020304" pitchFamily="18" charset="0"/>
              </a:rPr>
              <a:t>) </a:t>
            </a:r>
            <a:endParaRPr lang="it-IT" dirty="0">
              <a:effectLst/>
              <a:latin typeface="Book Antiqua" panose="02040602050305030304" pitchFamily="18" charset="0"/>
              <a:ea typeface="Cambria" panose="02040503050406030204" pitchFamily="18" charset="0"/>
              <a:cs typeface="Times New Roman" panose="02020603050405020304" pitchFamily="18" charset="0"/>
            </a:endParaRPr>
          </a:p>
        </p:txBody>
      </p:sp>
      <p:pic>
        <p:nvPicPr>
          <p:cNvPr id="3" name="Immagine 2"/>
          <p:cNvPicPr>
            <a:picLocks noChangeAspect="1"/>
          </p:cNvPicPr>
          <p:nvPr/>
        </p:nvPicPr>
        <p:blipFill rotWithShape="1">
          <a:blip r:embed="rId5"/>
          <a:srcRect l="8036" t="14293" r="9822" b="4716"/>
          <a:stretch/>
        </p:blipFill>
        <p:spPr>
          <a:xfrm>
            <a:off x="1066800" y="2819400"/>
            <a:ext cx="7010400" cy="3886200"/>
          </a:xfrm>
          <a:prstGeom prst="rect">
            <a:avLst/>
          </a:prstGeom>
        </p:spPr>
      </p:pic>
      <p:sp>
        <p:nvSpPr>
          <p:cNvPr id="15"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Civil</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Protection</a:t>
            </a:r>
            <a:r>
              <a:rPr lang="it-IT" dirty="0" smtClean="0">
                <a:solidFill>
                  <a:srgbClr val="419182"/>
                </a:solidFill>
                <a:latin typeface="Book Antiqua" panose="02040602050305030304" pitchFamily="18" charset="0"/>
              </a:rPr>
              <a:t>: F&amp;S</a:t>
            </a:r>
            <a:endParaRPr lang="bs-Latn-BA" dirty="0">
              <a:solidFill>
                <a:srgbClr val="419182"/>
              </a:solidFill>
              <a:latin typeface="Book Antiqua" panose="02040602050305030304" pitchFamily="18" charset="0"/>
            </a:endParaRPr>
          </a:p>
        </p:txBody>
      </p:sp>
      <p:pic>
        <p:nvPicPr>
          <p:cNvPr id="12" name="Picture 11"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2497587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21</a:t>
            </a:fld>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12" name="Title 1"/>
          <p:cNvSpPr>
            <a:spLocks noGrp="1"/>
          </p:cNvSpPr>
          <p:nvPr>
            <p:ph type="title"/>
          </p:nvPr>
        </p:nvSpPr>
        <p:spPr>
          <a:xfrm>
            <a:off x="381000" y="685800"/>
            <a:ext cx="8534400" cy="749300"/>
          </a:xfrm>
        </p:spPr>
        <p:txBody>
          <a:bodyPr>
            <a:normAutofit/>
          </a:bodyPr>
          <a:lstStyle/>
          <a:p>
            <a:r>
              <a:rPr lang="it-IT" sz="3200" dirty="0" err="1" smtClean="0">
                <a:solidFill>
                  <a:srgbClr val="419182"/>
                </a:solidFill>
                <a:latin typeface="Book Antiqua" panose="02040602050305030304" pitchFamily="18" charset="0"/>
              </a:rPr>
              <a:t>Established</a:t>
            </a:r>
            <a:r>
              <a:rPr lang="it-IT" sz="3200" dirty="0" smtClean="0">
                <a:solidFill>
                  <a:srgbClr val="419182"/>
                </a:solidFill>
                <a:latin typeface="Book Antiqua" panose="02040602050305030304" pitchFamily="18" charset="0"/>
              </a:rPr>
              <a:t> </a:t>
            </a:r>
            <a:r>
              <a:rPr lang="it-IT" sz="3200" dirty="0" err="1" smtClean="0">
                <a:solidFill>
                  <a:srgbClr val="419182"/>
                </a:solidFill>
                <a:latin typeface="Book Antiqua" panose="02040602050305030304" pitchFamily="18" charset="0"/>
              </a:rPr>
              <a:t>practices</a:t>
            </a:r>
            <a:r>
              <a:rPr lang="it-IT" sz="3200" dirty="0" smtClean="0">
                <a:solidFill>
                  <a:srgbClr val="419182"/>
                </a:solidFill>
                <a:latin typeface="Book Antiqua" panose="02040602050305030304" pitchFamily="18" charset="0"/>
              </a:rPr>
              <a:t>: </a:t>
            </a:r>
            <a:r>
              <a:rPr lang="it-IT" sz="3200" dirty="0" err="1" smtClean="0">
                <a:solidFill>
                  <a:srgbClr val="419182"/>
                </a:solidFill>
                <a:latin typeface="Book Antiqua" panose="02040602050305030304" pitchFamily="18" charset="0"/>
              </a:rPr>
              <a:t>Floods</a:t>
            </a:r>
            <a:r>
              <a:rPr lang="it-IT" sz="3200" dirty="0" smtClean="0">
                <a:solidFill>
                  <a:srgbClr val="419182"/>
                </a:solidFill>
                <a:latin typeface="Book Antiqua" panose="02040602050305030304" pitchFamily="18" charset="0"/>
              </a:rPr>
              <a:t> and </a:t>
            </a:r>
            <a:r>
              <a:rPr lang="it-IT" sz="3200" dirty="0" err="1" smtClean="0">
                <a:solidFill>
                  <a:srgbClr val="419182"/>
                </a:solidFill>
                <a:latin typeface="Book Antiqua" panose="02040602050305030304" pitchFamily="18" charset="0"/>
              </a:rPr>
              <a:t>landslides</a:t>
            </a:r>
            <a:endParaRPr lang="bs-Latn-BA" sz="3200"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Rettangolo 2"/>
          <p:cNvSpPr/>
          <p:nvPr/>
        </p:nvSpPr>
        <p:spPr>
          <a:xfrm>
            <a:off x="304800" y="1447800"/>
            <a:ext cx="8534400" cy="4955203"/>
          </a:xfrm>
          <a:prstGeom prst="rect">
            <a:avLst/>
          </a:prstGeom>
        </p:spPr>
        <p:txBody>
          <a:bodyPr wrap="square">
            <a:spAutoFit/>
          </a:bodyPr>
          <a:lstStyle/>
          <a:p>
            <a:pPr indent="352425" algn="just">
              <a:spcAft>
                <a:spcPts val="600"/>
              </a:spcAft>
            </a:pPr>
            <a:r>
              <a:rPr lang="it-IT" dirty="0" smtClean="0">
                <a:latin typeface="Book Antiqua" panose="02040602050305030304" pitchFamily="18" charset="0"/>
                <a:ea typeface="Cambria" panose="02040503050406030204" pitchFamily="18" charset="0"/>
                <a:cs typeface="Times New Roman" panose="02020603050405020304" pitchFamily="18" charset="0"/>
              </a:rPr>
              <a:t>I</a:t>
            </a:r>
            <a:r>
              <a:rPr lang="bs-Latn-BA" dirty="0" smtClean="0">
                <a:latin typeface="Book Antiqua" panose="02040602050305030304" pitchFamily="18" charset="0"/>
                <a:ea typeface="Cambria" panose="02040503050406030204" pitchFamily="18" charset="0"/>
                <a:cs typeface="Times New Roman" panose="02020603050405020304" pitchFamily="18" charset="0"/>
              </a:rPr>
              <a:t>n </a:t>
            </a:r>
            <a:r>
              <a:rPr lang="bs-Latn-BA" dirty="0">
                <a:latin typeface="Book Antiqua" panose="02040602050305030304" pitchFamily="18" charset="0"/>
                <a:ea typeface="Cambria" panose="02040503050406030204" pitchFamily="18" charset="0"/>
                <a:cs typeface="Times New Roman" panose="02020603050405020304" pitchFamily="18" charset="0"/>
              </a:rPr>
              <a:t>1989, the first Law for the “soil protection” in Italy was enacted; the Law fixed the rules for the actions needed to guarantee the </a:t>
            </a:r>
            <a:r>
              <a:rPr lang="bs-Latn-BA" dirty="0" smtClean="0">
                <a:latin typeface="Book Antiqua" panose="02040602050305030304" pitchFamily="18" charset="0"/>
                <a:ea typeface="Cambria" panose="02040503050406030204" pitchFamily="18" charset="0"/>
                <a:cs typeface="Times New Roman" panose="02020603050405020304" pitchFamily="18" charset="0"/>
              </a:rPr>
              <a:t>hydro</a:t>
            </a:r>
            <a:r>
              <a:rPr lang="it-IT" dirty="0" smtClean="0">
                <a:latin typeface="Book Antiqua" panose="02040602050305030304" pitchFamily="18" charset="0"/>
                <a:ea typeface="Cambria" panose="02040503050406030204" pitchFamily="18" charset="0"/>
                <a:cs typeface="Times New Roman" panose="02020603050405020304" pitchFamily="18" charset="0"/>
              </a:rPr>
              <a:t>-</a:t>
            </a:r>
            <a:r>
              <a:rPr lang="it-IT" dirty="0" err="1" smtClean="0">
                <a:latin typeface="Book Antiqua" panose="02040602050305030304" pitchFamily="18" charset="0"/>
                <a:ea typeface="Cambria" panose="02040503050406030204" pitchFamily="18" charset="0"/>
                <a:cs typeface="Times New Roman" panose="02020603050405020304" pitchFamily="18" charset="0"/>
              </a:rPr>
              <a:t>geomorphological</a:t>
            </a:r>
            <a:r>
              <a:rPr lang="bs-Latn-BA" dirty="0" smtClean="0">
                <a:latin typeface="Book Antiqua" panose="02040602050305030304" pitchFamily="18" charset="0"/>
                <a:ea typeface="Cambria" panose="02040503050406030204" pitchFamily="18" charset="0"/>
                <a:cs typeface="Times New Roman" panose="02020603050405020304" pitchFamily="18" charset="0"/>
              </a:rPr>
              <a:t> </a:t>
            </a:r>
            <a:r>
              <a:rPr lang="bs-Latn-BA" dirty="0">
                <a:latin typeface="Book Antiqua" panose="02040602050305030304" pitchFamily="18" charset="0"/>
                <a:ea typeface="Cambria" panose="02040503050406030204" pitchFamily="18" charset="0"/>
                <a:cs typeface="Times New Roman" panose="02020603050405020304" pitchFamily="18" charset="0"/>
              </a:rPr>
              <a:t>land planning, suitable to the safety of the population, the protection of the cultural heritage, the environment and human activities</a:t>
            </a:r>
            <a:r>
              <a:rPr lang="bs-Latn-BA" dirty="0" smtClean="0">
                <a:latin typeface="Book Antiqua" panose="02040602050305030304" pitchFamily="18" charset="0"/>
                <a:ea typeface="Cambria" panose="02040503050406030204" pitchFamily="18" charset="0"/>
                <a:cs typeface="Times New Roman" panose="02020603050405020304" pitchFamily="18" charset="0"/>
              </a:rPr>
              <a:t>.</a:t>
            </a:r>
            <a:endParaRPr lang="it-IT" dirty="0">
              <a:latin typeface="Book Antiqua" panose="02040602050305030304" pitchFamily="18" charset="0"/>
              <a:ea typeface="Cambria" panose="02040503050406030204" pitchFamily="18" charset="0"/>
              <a:cs typeface="Times New Roman" panose="02020603050405020304" pitchFamily="18" charset="0"/>
            </a:endParaRPr>
          </a:p>
          <a:p>
            <a:pPr indent="352425" algn="just">
              <a:spcAft>
                <a:spcPts val="600"/>
              </a:spcAft>
            </a:pPr>
            <a:r>
              <a:rPr lang="bs-Latn-BA" dirty="0">
                <a:latin typeface="Book Antiqua" panose="02040602050305030304" pitchFamily="18" charset="0"/>
                <a:ea typeface="Cambria" panose="02040503050406030204" pitchFamily="18" charset="0"/>
                <a:cs typeface="Times New Roman" panose="02020603050405020304" pitchFamily="18" charset="0"/>
              </a:rPr>
              <a:t>Later, in 1998, in order to strengthen and enhance the previous Law, a new Act has been issued, defining the procedures to obtain a hydro</a:t>
            </a:r>
            <a:r>
              <a:rPr lang="it-IT" dirty="0">
                <a:latin typeface="Book Antiqua" panose="02040602050305030304" pitchFamily="18" charset="0"/>
                <a:ea typeface="Cambria" panose="02040503050406030204" pitchFamily="18" charset="0"/>
                <a:cs typeface="Times New Roman" panose="02020603050405020304" pitchFamily="18" charset="0"/>
              </a:rPr>
              <a:t>-</a:t>
            </a:r>
            <a:r>
              <a:rPr lang="it-IT" dirty="0" err="1">
                <a:latin typeface="Book Antiqua" panose="02040602050305030304" pitchFamily="18" charset="0"/>
                <a:ea typeface="Cambria" panose="02040503050406030204" pitchFamily="18" charset="0"/>
                <a:cs typeface="Times New Roman" panose="02020603050405020304" pitchFamily="18" charset="0"/>
              </a:rPr>
              <a:t>geomorphological</a:t>
            </a:r>
            <a:r>
              <a:rPr lang="bs-Latn-BA" dirty="0" smtClean="0">
                <a:latin typeface="Book Antiqua" panose="02040602050305030304" pitchFamily="18" charset="0"/>
                <a:ea typeface="Cambria" panose="02040503050406030204" pitchFamily="18" charset="0"/>
                <a:cs typeface="Times New Roman" panose="02020603050405020304" pitchFamily="18" charset="0"/>
              </a:rPr>
              <a:t> </a:t>
            </a:r>
            <a:r>
              <a:rPr lang="bs-Latn-BA" dirty="0">
                <a:latin typeface="Book Antiqua" panose="02040602050305030304" pitchFamily="18" charset="0"/>
                <a:ea typeface="Cambria" panose="02040503050406030204" pitchFamily="18" charset="0"/>
                <a:cs typeface="Times New Roman" panose="02020603050405020304" pitchFamily="18" charset="0"/>
              </a:rPr>
              <a:t>land planning aimed at more clearly applying the concept of safeguarding and protection. </a:t>
            </a:r>
            <a:r>
              <a:rPr lang="bs-Latn-BA" dirty="0" smtClean="0">
                <a:latin typeface="Book Antiqua" panose="02040602050305030304" pitchFamily="18" charset="0"/>
                <a:ea typeface="Cambria" panose="02040503050406030204" pitchFamily="18" charset="0"/>
                <a:cs typeface="Times New Roman" panose="02020603050405020304" pitchFamily="18" charset="0"/>
              </a:rPr>
              <a:t>The concept of risk was introduced, occurring as a result of the combination of the hazard, the value and the vulnerability of the elements at risk. </a:t>
            </a:r>
            <a:endParaRPr lang="it-IT" dirty="0" smtClean="0">
              <a:latin typeface="Book Antiqua" panose="02040602050305030304" pitchFamily="18" charset="0"/>
              <a:ea typeface="Cambria" panose="02040503050406030204" pitchFamily="18" charset="0"/>
              <a:cs typeface="Times New Roman" panose="02020603050405020304" pitchFamily="18" charset="0"/>
            </a:endParaRPr>
          </a:p>
          <a:p>
            <a:pPr algn="just">
              <a:spcAft>
                <a:spcPts val="0"/>
              </a:spcAft>
            </a:pPr>
            <a:r>
              <a:rPr lang="bs-Latn-BA" dirty="0" smtClean="0">
                <a:latin typeface="Book Antiqua" panose="02040602050305030304" pitchFamily="18" charset="0"/>
                <a:ea typeface="Cambria" panose="02040503050406030204" pitchFamily="18" charset="0"/>
                <a:cs typeface="Times New Roman" panose="02020603050405020304" pitchFamily="18" charset="0"/>
              </a:rPr>
              <a:t>The </a:t>
            </a:r>
            <a:r>
              <a:rPr lang="bs-Latn-BA" dirty="0">
                <a:latin typeface="Book Antiqua" panose="02040602050305030304" pitchFamily="18" charset="0"/>
                <a:ea typeface="Cambria" panose="02040503050406030204" pitchFamily="18" charset="0"/>
                <a:cs typeface="Times New Roman" panose="02020603050405020304" pitchFamily="18" charset="0"/>
              </a:rPr>
              <a:t>above rules and principles have been implemented by the </a:t>
            </a:r>
            <a:r>
              <a:rPr lang="bs-Latn-BA" b="1" dirty="0">
                <a:latin typeface="Book Antiqua" panose="02040602050305030304" pitchFamily="18" charset="0"/>
                <a:ea typeface="Cambria" panose="02040503050406030204" pitchFamily="18" charset="0"/>
                <a:cs typeface="Times New Roman" panose="02020603050405020304" pitchFamily="18" charset="0"/>
              </a:rPr>
              <a:t>River Basins Hydrogeological Plans</a:t>
            </a:r>
            <a:r>
              <a:rPr lang="bs-Latn-BA" dirty="0">
                <a:latin typeface="Book Antiqua" panose="02040602050305030304" pitchFamily="18" charset="0"/>
                <a:ea typeface="Cambria" panose="02040503050406030204" pitchFamily="18" charset="0"/>
                <a:cs typeface="Times New Roman" panose="02020603050405020304" pitchFamily="18" charset="0"/>
              </a:rPr>
              <a:t> which provided the following results:</a:t>
            </a:r>
            <a:endParaRPr lang="it-IT" dirty="0">
              <a:latin typeface="Book Antiqua" panose="02040602050305030304" pitchFamily="18" charset="0"/>
              <a:ea typeface="Cambria" panose="02040503050406030204" pitchFamily="18" charset="0"/>
              <a:cs typeface="Times New Roman" panose="02020603050405020304" pitchFamily="18" charset="0"/>
            </a:endParaRPr>
          </a:p>
          <a:p>
            <a:pPr marL="342900" lvl="0" indent="-342900" algn="just">
              <a:spcAft>
                <a:spcPts val="0"/>
              </a:spcAft>
              <a:buFont typeface="Calibri" panose="020F0502020204030204" pitchFamily="34" charset="0"/>
              <a:buChar char="•"/>
            </a:pPr>
            <a:r>
              <a:rPr lang="bs-Latn-BA" dirty="0">
                <a:latin typeface="Book Antiqua" panose="02040602050305030304" pitchFamily="18" charset="0"/>
                <a:ea typeface="Cambria" panose="02040503050406030204" pitchFamily="18" charset="0"/>
                <a:cs typeface="Times New Roman" panose="02020603050405020304" pitchFamily="18" charset="0"/>
              </a:rPr>
              <a:t>hazard and risk maps for floods and landslides, showing all scenarios; </a:t>
            </a:r>
            <a:endParaRPr lang="it-IT" dirty="0">
              <a:latin typeface="Book Antiqua" panose="02040602050305030304" pitchFamily="18" charset="0"/>
              <a:ea typeface="Cambria" panose="02040503050406030204" pitchFamily="18" charset="0"/>
              <a:cs typeface="Times New Roman" panose="02020603050405020304" pitchFamily="18" charset="0"/>
            </a:endParaRPr>
          </a:p>
          <a:p>
            <a:pPr marL="342900" lvl="0" indent="-342900" algn="just">
              <a:spcAft>
                <a:spcPts val="0"/>
              </a:spcAft>
              <a:buFont typeface="Calibri" panose="020F0502020204030204" pitchFamily="34" charset="0"/>
              <a:buChar char="•"/>
            </a:pPr>
            <a:r>
              <a:rPr lang="bs-Latn-BA" dirty="0">
                <a:latin typeface="Book Antiqua" panose="02040602050305030304" pitchFamily="18" charset="0"/>
                <a:ea typeface="Cambria" panose="02040503050406030204" pitchFamily="18" charset="0"/>
                <a:cs typeface="Times New Roman" panose="02020603050405020304" pitchFamily="18" charset="0"/>
              </a:rPr>
              <a:t>provisions regarding land use in “high risk” and “high hazard” areas to prevent the increasing or generation of risk; </a:t>
            </a:r>
            <a:endParaRPr lang="it-IT" dirty="0">
              <a:latin typeface="Book Antiqua" panose="02040602050305030304" pitchFamily="18" charset="0"/>
              <a:ea typeface="Cambria" panose="02040503050406030204" pitchFamily="18" charset="0"/>
              <a:cs typeface="Times New Roman" panose="02020603050405020304" pitchFamily="18" charset="0"/>
            </a:endParaRPr>
          </a:p>
          <a:p>
            <a:pPr marL="342900" lvl="0" indent="-342900" algn="just">
              <a:spcAft>
                <a:spcPts val="0"/>
              </a:spcAft>
              <a:buFont typeface="Calibri" panose="020F0502020204030204" pitchFamily="34" charset="0"/>
              <a:buChar char="•"/>
            </a:pPr>
            <a:r>
              <a:rPr lang="bs-Latn-BA" dirty="0">
                <a:latin typeface="Book Antiqua" panose="02040602050305030304" pitchFamily="18" charset="0"/>
                <a:ea typeface="Cambria" panose="02040503050406030204" pitchFamily="18" charset="0"/>
                <a:cs typeface="Times New Roman" panose="02020603050405020304" pitchFamily="18" charset="0"/>
              </a:rPr>
              <a:t>priority actions for risk reduction, identified according to the degree of risk; </a:t>
            </a:r>
            <a:endParaRPr lang="it-IT" dirty="0">
              <a:latin typeface="Book Antiqua" panose="02040602050305030304" pitchFamily="18" charset="0"/>
              <a:ea typeface="Cambria" panose="02040503050406030204" pitchFamily="18" charset="0"/>
              <a:cs typeface="Times New Roman" panose="02020603050405020304" pitchFamily="18" charset="0"/>
            </a:endParaRPr>
          </a:p>
          <a:p>
            <a:pPr algn="just">
              <a:spcAft>
                <a:spcPts val="0"/>
              </a:spcAft>
            </a:pPr>
            <a:r>
              <a:rPr lang="bs-Latn-BA" dirty="0">
                <a:latin typeface="Book Antiqua" panose="02040602050305030304" pitchFamily="18" charset="0"/>
                <a:ea typeface="Cambria" panose="02040503050406030204" pitchFamily="18" charset="0"/>
                <a:cs typeface="Times New Roman" panose="02020603050405020304" pitchFamily="18" charset="0"/>
              </a:rPr>
              <a:t>On the basis of the Plans, the Map of the areas at high hydro</a:t>
            </a:r>
            <a:r>
              <a:rPr lang="it-IT" dirty="0">
                <a:latin typeface="Book Antiqua" panose="02040602050305030304" pitchFamily="18" charset="0"/>
                <a:ea typeface="Cambria" panose="02040503050406030204" pitchFamily="18" charset="0"/>
                <a:cs typeface="Times New Roman" panose="02020603050405020304" pitchFamily="18" charset="0"/>
              </a:rPr>
              <a:t>-</a:t>
            </a:r>
            <a:r>
              <a:rPr lang="it-IT" dirty="0" err="1">
                <a:latin typeface="Book Antiqua" panose="02040602050305030304" pitchFamily="18" charset="0"/>
                <a:ea typeface="Cambria" panose="02040503050406030204" pitchFamily="18" charset="0"/>
                <a:cs typeface="Times New Roman" panose="02020603050405020304" pitchFamily="18" charset="0"/>
              </a:rPr>
              <a:t>geomorphological</a:t>
            </a:r>
            <a:r>
              <a:rPr lang="bs-Latn-BA" dirty="0">
                <a:latin typeface="Book Antiqua" panose="02040602050305030304" pitchFamily="18" charset="0"/>
                <a:ea typeface="Cambria" panose="02040503050406030204" pitchFamily="18" charset="0"/>
                <a:cs typeface="Times New Roman" panose="02020603050405020304" pitchFamily="18" charset="0"/>
              </a:rPr>
              <a:t> critical state has been prepared to support the priority actions. </a:t>
            </a:r>
            <a:endParaRPr lang="it-IT" dirty="0">
              <a:latin typeface="Book Antiqua" panose="02040602050305030304" pitchFamily="18" charset="0"/>
              <a:ea typeface="Cambria" panose="02040503050406030204" pitchFamily="18" charset="0"/>
              <a:cs typeface="Times New Roman" panose="02020603050405020304" pitchFamily="18" charset="0"/>
            </a:endParaRPr>
          </a:p>
        </p:txBody>
      </p:sp>
      <p:pic>
        <p:nvPicPr>
          <p:cNvPr id="11" name="Picture 10" descr="eu_flag_co_funded_pos_[rgb]_right.jpg"/>
          <p:cNvPicPr/>
          <p:nvPr/>
        </p:nvPicPr>
        <p:blipFill>
          <a:blip r:embed="rId5"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27401730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22</a:t>
            </a:fld>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Title 1"/>
          <p:cNvSpPr txBox="1">
            <a:spLocks/>
          </p:cNvSpPr>
          <p:nvPr/>
        </p:nvSpPr>
        <p:spPr>
          <a:xfrm>
            <a:off x="381000" y="685800"/>
            <a:ext cx="8534400" cy="7493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smtClean="0">
                <a:solidFill>
                  <a:srgbClr val="419182"/>
                </a:solidFill>
                <a:latin typeface="Book Antiqua" panose="02040602050305030304" pitchFamily="18" charset="0"/>
              </a:rPr>
              <a:t>Established practices: Floods and landslides</a:t>
            </a:r>
            <a:endParaRPr lang="bs-Latn-BA" sz="3200" dirty="0">
              <a:solidFill>
                <a:srgbClr val="419182"/>
              </a:solidFill>
              <a:latin typeface="Book Antiqua" panose="02040602050305030304" pitchFamily="18" charset="0"/>
            </a:endParaRPr>
          </a:p>
        </p:txBody>
      </p:sp>
      <p:pic>
        <p:nvPicPr>
          <p:cNvPr id="4" name="Immagine 3"/>
          <p:cNvPicPr>
            <a:picLocks noChangeAspect="1"/>
          </p:cNvPicPr>
          <p:nvPr/>
        </p:nvPicPr>
        <p:blipFill>
          <a:blip r:embed="rId5"/>
          <a:stretch>
            <a:fillRect/>
          </a:stretch>
        </p:blipFill>
        <p:spPr>
          <a:xfrm>
            <a:off x="735998" y="1575860"/>
            <a:ext cx="7950802" cy="4851111"/>
          </a:xfrm>
          <a:prstGeom prst="rect">
            <a:avLst/>
          </a:prstGeom>
        </p:spPr>
      </p:pic>
      <p:pic>
        <p:nvPicPr>
          <p:cNvPr id="12" name="Picture 11"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15686183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23</a:t>
            </a:fld>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Title 1"/>
          <p:cNvSpPr txBox="1">
            <a:spLocks/>
          </p:cNvSpPr>
          <p:nvPr/>
        </p:nvSpPr>
        <p:spPr>
          <a:xfrm>
            <a:off x="381000" y="685800"/>
            <a:ext cx="8534400" cy="7493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smtClean="0">
                <a:solidFill>
                  <a:srgbClr val="419182"/>
                </a:solidFill>
                <a:latin typeface="Book Antiqua" panose="02040602050305030304" pitchFamily="18" charset="0"/>
              </a:rPr>
              <a:t>Established practices: Floods and landslides</a:t>
            </a:r>
            <a:endParaRPr lang="bs-Latn-BA" sz="3200" dirty="0">
              <a:solidFill>
                <a:srgbClr val="419182"/>
              </a:solidFill>
              <a:latin typeface="Book Antiqua" panose="02040602050305030304" pitchFamily="18" charset="0"/>
            </a:endParaRPr>
          </a:p>
        </p:txBody>
      </p:sp>
      <p:pic>
        <p:nvPicPr>
          <p:cNvPr id="2" name="Immagine 1"/>
          <p:cNvPicPr>
            <a:picLocks noChangeAspect="1"/>
          </p:cNvPicPr>
          <p:nvPr/>
        </p:nvPicPr>
        <p:blipFill>
          <a:blip r:embed="rId5"/>
          <a:stretch>
            <a:fillRect/>
          </a:stretch>
        </p:blipFill>
        <p:spPr>
          <a:xfrm>
            <a:off x="692248" y="1491957"/>
            <a:ext cx="7756773" cy="4696487"/>
          </a:xfrm>
          <a:prstGeom prst="rect">
            <a:avLst/>
          </a:prstGeom>
        </p:spPr>
      </p:pic>
      <p:pic>
        <p:nvPicPr>
          <p:cNvPr id="12" name="Picture 11"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4129641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24</a:t>
            </a:fld>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Established</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practices</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Floods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Rettangolo 2"/>
          <p:cNvSpPr/>
          <p:nvPr/>
        </p:nvSpPr>
        <p:spPr>
          <a:xfrm>
            <a:off x="533400" y="1752600"/>
            <a:ext cx="8153400" cy="4201150"/>
          </a:xfrm>
          <a:prstGeom prst="rect">
            <a:avLst/>
          </a:prstGeom>
        </p:spPr>
        <p:txBody>
          <a:bodyPr wrap="square">
            <a:spAutoFit/>
          </a:bodyPr>
          <a:lstStyle/>
          <a:p>
            <a:pPr algn="just">
              <a:spcAft>
                <a:spcPts val="0"/>
              </a:spcAft>
            </a:pPr>
            <a:r>
              <a:rPr lang="it-IT" b="1" u="sng" dirty="0" smtClean="0">
                <a:latin typeface="Book Antiqua" panose="02040602050305030304" pitchFamily="18" charset="0"/>
                <a:ea typeface="Cambria" panose="02040503050406030204" pitchFamily="18" charset="0"/>
                <a:cs typeface="Times New Roman" panose="02020603050405020304" pitchFamily="18" charset="0"/>
              </a:rPr>
              <a:t>The </a:t>
            </a:r>
            <a:r>
              <a:rPr lang="it-IT" b="1" u="sng" dirty="0" err="1" smtClean="0">
                <a:latin typeface="Book Antiqua" panose="02040602050305030304" pitchFamily="18" charset="0"/>
                <a:ea typeface="Cambria" panose="02040503050406030204" pitchFamily="18" charset="0"/>
                <a:cs typeface="Times New Roman" panose="02020603050405020304" pitchFamily="18" charset="0"/>
              </a:rPr>
              <a:t>Flood</a:t>
            </a:r>
            <a:r>
              <a:rPr lang="it-IT" b="1" u="sng" dirty="0" smtClean="0">
                <a:latin typeface="Book Antiqua" panose="02040602050305030304" pitchFamily="18" charset="0"/>
                <a:ea typeface="Cambria" panose="02040503050406030204" pitchFamily="18" charset="0"/>
                <a:cs typeface="Times New Roman" panose="02020603050405020304" pitchFamily="18" charset="0"/>
              </a:rPr>
              <a:t> Directive</a:t>
            </a:r>
          </a:p>
          <a:p>
            <a:pPr algn="just">
              <a:spcAft>
                <a:spcPts val="0"/>
              </a:spcAft>
            </a:pPr>
            <a:endParaRPr lang="it-IT" dirty="0">
              <a:latin typeface="Book Antiqua" panose="02040602050305030304" pitchFamily="18" charset="0"/>
              <a:ea typeface="Cambria" panose="02040503050406030204" pitchFamily="18" charset="0"/>
              <a:cs typeface="Times New Roman" panose="02020603050405020304" pitchFamily="18" charset="0"/>
            </a:endParaRPr>
          </a:p>
          <a:p>
            <a:pPr algn="just">
              <a:spcAft>
                <a:spcPts val="0"/>
              </a:spcAft>
            </a:pPr>
            <a:r>
              <a:rPr lang="bs-Latn-BA" dirty="0" smtClean="0">
                <a:latin typeface="Book Antiqua" panose="02040602050305030304" pitchFamily="18" charset="0"/>
                <a:ea typeface="Cambria" panose="02040503050406030204" pitchFamily="18" charset="0"/>
                <a:cs typeface="Times New Roman" panose="02020603050405020304" pitchFamily="18" charset="0"/>
              </a:rPr>
              <a:t>Italy </a:t>
            </a:r>
            <a:r>
              <a:rPr lang="bs-Latn-BA" dirty="0">
                <a:latin typeface="Book Antiqua" panose="02040602050305030304" pitchFamily="18" charset="0"/>
                <a:ea typeface="Cambria" panose="02040503050406030204" pitchFamily="18" charset="0"/>
                <a:cs typeface="Times New Roman" panose="02020603050405020304" pitchFamily="18" charset="0"/>
              </a:rPr>
              <a:t>accepted the (Flood Directive) in 2010 with the Decree n.49. As the Floods Directive has entered into force the implementation of the Directive is starting. </a:t>
            </a:r>
            <a:endParaRPr lang="it-IT" dirty="0">
              <a:latin typeface="Book Antiqua" panose="02040602050305030304" pitchFamily="18" charset="0"/>
              <a:ea typeface="MS Mincho" panose="02020609040205080304" pitchFamily="49" charset="-128"/>
              <a:cs typeface="Times New Roman" panose="02020603050405020304" pitchFamily="18" charset="0"/>
            </a:endParaRPr>
          </a:p>
          <a:p>
            <a:pPr algn="just">
              <a:spcAft>
                <a:spcPts val="600"/>
              </a:spcAft>
            </a:pPr>
            <a:r>
              <a:rPr lang="bs-Latn-BA" dirty="0">
                <a:latin typeface="Book Antiqua" panose="02040602050305030304" pitchFamily="18" charset="0"/>
                <a:ea typeface="Cambria" panose="02040503050406030204" pitchFamily="18" charset="0"/>
                <a:cs typeface="Times New Roman" panose="02020603050405020304" pitchFamily="18" charset="0"/>
              </a:rPr>
              <a:t>Following Directive requirements, Italy have undertaken:</a:t>
            </a:r>
            <a:endParaRPr lang="it-IT" dirty="0">
              <a:latin typeface="Book Antiqua" panose="02040602050305030304" pitchFamily="18" charset="0"/>
              <a:ea typeface="MS Mincho" panose="02020609040205080304" pitchFamily="49" charset="-128"/>
              <a:cs typeface="Times New Roman" panose="02020603050405020304" pitchFamily="18" charset="0"/>
            </a:endParaRPr>
          </a:p>
          <a:p>
            <a:pPr marL="342900" lvl="0" indent="-342900" algn="just">
              <a:spcAft>
                <a:spcPts val="600"/>
              </a:spcAft>
              <a:buFont typeface="Calibri" panose="020F0502020204030204" pitchFamily="34" charset="0"/>
              <a:buChar char="•"/>
            </a:pPr>
            <a:r>
              <a:rPr lang="bs-Latn-BA" dirty="0">
                <a:latin typeface="Book Antiqua" panose="02040602050305030304" pitchFamily="18" charset="0"/>
                <a:ea typeface="Cambria" panose="02040503050406030204" pitchFamily="18" charset="0"/>
                <a:cs typeface="Times New Roman" panose="02020603050405020304" pitchFamily="18" charset="0"/>
              </a:rPr>
              <a:t>The preliminary flood risk assessment of the river basins and associated coastal zones, to identify areas where potential significant flood risk exists</a:t>
            </a:r>
            <a:endParaRPr lang="it-IT" dirty="0">
              <a:latin typeface="Book Antiqua" panose="02040602050305030304" pitchFamily="18" charset="0"/>
              <a:ea typeface="Cambria" panose="02040503050406030204" pitchFamily="18"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bs-Latn-BA" dirty="0">
                <a:latin typeface="Book Antiqua" panose="02040602050305030304" pitchFamily="18" charset="0"/>
                <a:ea typeface="Cambria" panose="02040503050406030204" pitchFamily="18" charset="0"/>
                <a:cs typeface="Times New Roman" panose="02020603050405020304" pitchFamily="18" charset="0"/>
              </a:rPr>
              <a:t>The mapping of flood risk and hazard. The resulting maps identify areas with a medium likely hood of flooding (at least a 1 in 100 year event) and extreme events or low likelihood events, in which expected water depths should be indicated. In the areas identified as being at risk the number of inhabitants potentially at risk, the economic activity and the environmental damage potential shall be indicated</a:t>
            </a:r>
            <a:endParaRPr lang="it-IT" dirty="0">
              <a:latin typeface="Book Antiqua" panose="02040602050305030304" pitchFamily="18" charset="0"/>
              <a:ea typeface="Cambria" panose="02040503050406030204" pitchFamily="18"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bs-Latn-BA" dirty="0">
                <a:latin typeface="Book Antiqua" panose="02040602050305030304" pitchFamily="18" charset="0"/>
                <a:ea typeface="Cambria" panose="02040503050406030204" pitchFamily="18" charset="0"/>
                <a:cs typeface="Times New Roman" panose="02020603050405020304" pitchFamily="18" charset="0"/>
              </a:rPr>
              <a:t>The redaction </a:t>
            </a:r>
            <a:r>
              <a:rPr lang="en-GB" b="1" dirty="0">
                <a:solidFill>
                  <a:srgbClr val="000000"/>
                </a:solidFill>
                <a:latin typeface="Book Antiqua" panose="02040602050305030304" pitchFamily="18" charset="0"/>
                <a:ea typeface="Cambria" panose="02040503050406030204" pitchFamily="18" charset="0"/>
                <a:cs typeface="Times New Roman" panose="02020603050405020304" pitchFamily="18" charset="0"/>
              </a:rPr>
              <a:t>flood risk management plans</a:t>
            </a:r>
            <a:r>
              <a:rPr lang="en-GB" dirty="0">
                <a:solidFill>
                  <a:srgbClr val="000000"/>
                </a:solidFill>
                <a:latin typeface="Book Antiqua" panose="02040602050305030304" pitchFamily="18" charset="0"/>
                <a:ea typeface="Cambria" panose="02040503050406030204" pitchFamily="18" charset="0"/>
                <a:cs typeface="Times New Roman" panose="02020603050405020304" pitchFamily="18" charset="0"/>
              </a:rPr>
              <a:t> for above </a:t>
            </a:r>
            <a:r>
              <a:rPr lang="en-GB" dirty="0" smtClean="0">
                <a:solidFill>
                  <a:srgbClr val="000000"/>
                </a:solidFill>
                <a:latin typeface="Book Antiqua" panose="02040602050305030304" pitchFamily="18" charset="0"/>
                <a:ea typeface="Cambria" panose="02040503050406030204" pitchFamily="18" charset="0"/>
                <a:cs typeface="Times New Roman" panose="02020603050405020304" pitchFamily="18" charset="0"/>
              </a:rPr>
              <a:t>areas</a:t>
            </a:r>
            <a:endParaRPr lang="it-IT" dirty="0">
              <a:latin typeface="Book Antiqua" panose="02040602050305030304" pitchFamily="18" charset="0"/>
              <a:ea typeface="Cambria" panose="02040503050406030204" pitchFamily="18" charset="0"/>
              <a:cs typeface="Times New Roman" panose="02020603050405020304" pitchFamily="18" charset="0"/>
            </a:endParaRPr>
          </a:p>
        </p:txBody>
      </p:sp>
      <p:pic>
        <p:nvPicPr>
          <p:cNvPr id="11" name="Picture 10" descr="eu_flag_co_funded_pos_[rgb]_right.jpg"/>
          <p:cNvPicPr/>
          <p:nvPr/>
        </p:nvPicPr>
        <p:blipFill>
          <a:blip r:embed="rId4"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42204853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25</a:t>
            </a:fld>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Established</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practices</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Floods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 name="Immagine 1"/>
          <p:cNvPicPr>
            <a:picLocks noChangeAspect="1"/>
          </p:cNvPicPr>
          <p:nvPr/>
        </p:nvPicPr>
        <p:blipFill rotWithShape="1">
          <a:blip r:embed="rId4"/>
          <a:srcRect l="14679" r="19961" b="9962"/>
          <a:stretch/>
        </p:blipFill>
        <p:spPr>
          <a:xfrm>
            <a:off x="4762500" y="1695450"/>
            <a:ext cx="4259482" cy="4773181"/>
          </a:xfrm>
          <a:prstGeom prst="rect">
            <a:avLst/>
          </a:prstGeom>
        </p:spPr>
      </p:pic>
      <p:sp>
        <p:nvSpPr>
          <p:cNvPr id="3" name="Rettangolo 2"/>
          <p:cNvSpPr/>
          <p:nvPr/>
        </p:nvSpPr>
        <p:spPr>
          <a:xfrm>
            <a:off x="228600" y="1676400"/>
            <a:ext cx="4724400" cy="4647426"/>
          </a:xfrm>
          <a:prstGeom prst="rect">
            <a:avLst/>
          </a:prstGeom>
        </p:spPr>
        <p:txBody>
          <a:bodyPr wrap="square">
            <a:spAutoFit/>
          </a:bodyPr>
          <a:lstStyle/>
          <a:p>
            <a:pPr algn="just">
              <a:spcAft>
                <a:spcPts val="0"/>
              </a:spcAft>
            </a:pPr>
            <a:r>
              <a:rPr lang="it-IT" b="1" u="sng" dirty="0">
                <a:latin typeface="Book Antiqua" panose="02040602050305030304" pitchFamily="18" charset="0"/>
                <a:ea typeface="Cambria" panose="02040503050406030204" pitchFamily="18" charset="0"/>
                <a:cs typeface="Times New Roman" panose="02020603050405020304" pitchFamily="18" charset="0"/>
              </a:rPr>
              <a:t>The </a:t>
            </a:r>
            <a:r>
              <a:rPr lang="it-IT" b="1" u="sng" dirty="0" err="1">
                <a:latin typeface="Book Antiqua" panose="02040602050305030304" pitchFamily="18" charset="0"/>
                <a:ea typeface="Cambria" panose="02040503050406030204" pitchFamily="18" charset="0"/>
                <a:cs typeface="Times New Roman" panose="02020603050405020304" pitchFamily="18" charset="0"/>
              </a:rPr>
              <a:t>Flood</a:t>
            </a:r>
            <a:r>
              <a:rPr lang="it-IT" b="1" u="sng" dirty="0">
                <a:latin typeface="Book Antiqua" panose="02040602050305030304" pitchFamily="18" charset="0"/>
                <a:ea typeface="Cambria" panose="02040503050406030204" pitchFamily="18" charset="0"/>
                <a:cs typeface="Times New Roman" panose="02020603050405020304" pitchFamily="18" charset="0"/>
              </a:rPr>
              <a:t> </a:t>
            </a:r>
            <a:r>
              <a:rPr lang="it-IT" b="1" u="sng" dirty="0" smtClean="0">
                <a:latin typeface="Book Antiqua" panose="02040602050305030304" pitchFamily="18" charset="0"/>
                <a:ea typeface="Cambria" panose="02040503050406030204" pitchFamily="18" charset="0"/>
                <a:cs typeface="Times New Roman" panose="02020603050405020304" pitchFamily="18" charset="0"/>
              </a:rPr>
              <a:t>Directive</a:t>
            </a:r>
          </a:p>
          <a:p>
            <a:pPr algn="just">
              <a:spcAft>
                <a:spcPts val="0"/>
              </a:spcAft>
            </a:pPr>
            <a:endParaRPr lang="it-IT" b="1" u="sng" dirty="0">
              <a:latin typeface="Book Antiqua" panose="02040602050305030304" pitchFamily="18" charset="0"/>
              <a:ea typeface="Cambria" panose="02040503050406030204" pitchFamily="18" charset="0"/>
              <a:cs typeface="Times New Roman" panose="02020603050405020304" pitchFamily="18" charset="0"/>
            </a:endParaRPr>
          </a:p>
          <a:p>
            <a:pPr algn="just">
              <a:spcAft>
                <a:spcPts val="0"/>
              </a:spcAft>
            </a:pPr>
            <a:r>
              <a:rPr lang="bs-Latn-BA" sz="2000" dirty="0" smtClean="0">
                <a:latin typeface="Book Antiqua" panose="02040602050305030304" pitchFamily="18" charset="0"/>
                <a:ea typeface="Cambria" panose="02040503050406030204" pitchFamily="18" charset="0"/>
                <a:cs typeface="Times New Roman" panose="02020603050405020304" pitchFamily="18" charset="0"/>
              </a:rPr>
              <a:t>Those </a:t>
            </a:r>
            <a:r>
              <a:rPr lang="bs-Latn-BA" sz="2000" dirty="0">
                <a:latin typeface="Book Antiqua" panose="02040602050305030304" pitchFamily="18" charset="0"/>
                <a:ea typeface="Cambria" panose="02040503050406030204" pitchFamily="18" charset="0"/>
                <a:cs typeface="Times New Roman" panose="02020603050405020304" pitchFamily="18" charset="0"/>
              </a:rPr>
              <a:t>activities have been implemented in the eitgh river basin districts in which the national territory was divided, out of which 2 are international sharing water courses with France to the west, Switzerland and Austria to the north and Slovenia to the east.</a:t>
            </a:r>
            <a:endParaRPr lang="it-IT" sz="2000" dirty="0">
              <a:latin typeface="Book Antiqua" panose="02040602050305030304" pitchFamily="18" charset="0"/>
              <a:ea typeface="MS Mincho" panose="02020609040205080304" pitchFamily="49" charset="-128"/>
              <a:cs typeface="Times New Roman" panose="02020603050405020304" pitchFamily="18" charset="0"/>
            </a:endParaRPr>
          </a:p>
          <a:p>
            <a:pPr algn="just">
              <a:spcAft>
                <a:spcPts val="0"/>
              </a:spcAft>
            </a:pPr>
            <a:r>
              <a:rPr lang="bs-Latn-BA" sz="2000" dirty="0">
                <a:latin typeface="Book Antiqua" panose="02040602050305030304" pitchFamily="18" charset="0"/>
                <a:ea typeface="Cambria" panose="02040503050406030204" pitchFamily="18" charset="0"/>
                <a:cs typeface="Times New Roman" panose="02020603050405020304" pitchFamily="18" charset="0"/>
              </a:rPr>
              <a:t>The Flood Risk Management Plans can be found on the pages of the respective competent authorities</a:t>
            </a:r>
            <a:r>
              <a:rPr lang="bs-Latn-BA" sz="2000" dirty="0" smtClean="0">
                <a:latin typeface="Book Antiqua" panose="02040602050305030304" pitchFamily="18" charset="0"/>
                <a:ea typeface="Cambria" panose="02040503050406030204" pitchFamily="18" charset="0"/>
                <a:cs typeface="Times New Roman" panose="02020603050405020304" pitchFamily="18" charset="0"/>
              </a:rPr>
              <a:t>:</a:t>
            </a:r>
            <a:endParaRPr lang="it-IT" sz="2000" dirty="0" smtClean="0">
              <a:latin typeface="Book Antiqua" panose="02040602050305030304" pitchFamily="18" charset="0"/>
              <a:ea typeface="Cambria" panose="02040503050406030204" pitchFamily="18" charset="0"/>
              <a:cs typeface="Times New Roman" panose="02020603050405020304" pitchFamily="18" charset="0"/>
            </a:endParaRPr>
          </a:p>
          <a:p>
            <a:pPr algn="just">
              <a:spcAft>
                <a:spcPts val="0"/>
              </a:spcAft>
            </a:pPr>
            <a:r>
              <a:rPr lang="bs-Latn-BA" sz="2000" dirty="0" smtClean="0">
                <a:latin typeface="Book Antiqua" panose="02040602050305030304" pitchFamily="18" charset="0"/>
                <a:ea typeface="MS Mincho" panose="02020609040205080304" pitchFamily="49" charset="-128"/>
                <a:cs typeface="Times New Roman" panose="02020603050405020304" pitchFamily="18" charset="0"/>
              </a:rPr>
              <a:t> </a:t>
            </a:r>
            <a:r>
              <a:rPr lang="en-GB" sz="2000" dirty="0">
                <a:latin typeface="Book Antiqua" panose="02040602050305030304" pitchFamily="18" charset="0"/>
                <a:ea typeface="MS Mincho" panose="02020609040205080304" pitchFamily="49" charset="-128"/>
                <a:cs typeface="Times New Roman" panose="02020603050405020304" pitchFamily="18" charset="0"/>
              </a:rPr>
              <a:t>http://www.isprambiente.gov.it/pre_meteo/idro/Piani_gest.html.</a:t>
            </a:r>
            <a:endParaRPr lang="it-IT" sz="2000" dirty="0">
              <a:effectLst/>
              <a:latin typeface="Book Antiqua" panose="02040602050305030304" pitchFamily="18" charset="0"/>
              <a:ea typeface="MS Mincho" panose="02020609040205080304" pitchFamily="49" charset="-128"/>
              <a:cs typeface="Times New Roman" panose="02020603050405020304" pitchFamily="18" charset="0"/>
            </a:endParaRPr>
          </a:p>
        </p:txBody>
      </p:sp>
      <p:pic>
        <p:nvPicPr>
          <p:cNvPr id="13" name="Picture 12" descr="eu_flag_co_funded_pos_[rgb]_right.jpg"/>
          <p:cNvPicPr/>
          <p:nvPr/>
        </p:nvPicPr>
        <p:blipFill>
          <a:blip r:embed="rId5"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8118541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26</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927100"/>
            <a:ext cx="8229600" cy="749300"/>
          </a:xfrm>
        </p:spPr>
        <p:txBody>
          <a:bodyPr>
            <a:normAutofit fontScale="90000"/>
          </a:bodyPr>
          <a:lstStyle/>
          <a:p>
            <a:r>
              <a:rPr lang="en-GB" dirty="0" smtClean="0">
                <a:solidFill>
                  <a:srgbClr val="419182"/>
                </a:solidFill>
                <a:latin typeface="Book Antiqua" panose="02040602050305030304" pitchFamily="18" charset="0"/>
              </a:rPr>
              <a:t>Established practices: Earthquakes</a:t>
            </a:r>
            <a:endParaRPr lang="en-GB"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Rettangolo 2"/>
          <p:cNvSpPr/>
          <p:nvPr/>
        </p:nvSpPr>
        <p:spPr>
          <a:xfrm>
            <a:off x="381000" y="1676400"/>
            <a:ext cx="8574505" cy="5016758"/>
          </a:xfrm>
          <a:prstGeom prst="rect">
            <a:avLst/>
          </a:prstGeom>
        </p:spPr>
        <p:txBody>
          <a:bodyPr wrap="square">
            <a:spAutoFit/>
          </a:bodyPr>
          <a:lstStyle/>
          <a:p>
            <a:r>
              <a:rPr lang="en-US" sz="2000" b="1" u="sng" dirty="0" smtClean="0">
                <a:latin typeface="Book Antiqua" panose="02040602050305030304" pitchFamily="18" charset="0"/>
              </a:rPr>
              <a:t>National Plan for seismic risk prevention (art. 11, Abruzzo Decree Law)</a:t>
            </a:r>
          </a:p>
          <a:p>
            <a:pPr algn="just"/>
            <a:r>
              <a:rPr lang="en-US" sz="2000" dirty="0" smtClean="0">
                <a:latin typeface="Book Antiqua" panose="02040602050305030304" pitchFamily="18" charset="0"/>
              </a:rPr>
              <a:t>After the Abruzzo earthquake of 6 April 2009 a new legal measure was issued in order to give a stronger push to seismic prevention. Article 11 of decree no. 39 of 28 April 2009 provides for the funding of seismic risk prevention works on the whole national territory and </a:t>
            </a:r>
            <a:r>
              <a:rPr lang="en-US" sz="2000" dirty="0" err="1" smtClean="0">
                <a:latin typeface="Book Antiqua" panose="02040602050305030304" pitchFamily="18" charset="0"/>
              </a:rPr>
              <a:t>allocatetes</a:t>
            </a:r>
            <a:r>
              <a:rPr lang="en-US" sz="2000" dirty="0" smtClean="0">
                <a:latin typeface="Book Antiqua" panose="02040602050305030304" pitchFamily="18" charset="0"/>
              </a:rPr>
              <a:t> 965 millions euros in 7 years. The Civil Protection Department manages the carrying out of art. 11, and orders of the President of Council of Ministers regulates it.</a:t>
            </a:r>
          </a:p>
          <a:p>
            <a:pPr algn="just"/>
            <a:endParaRPr lang="en-US" sz="2000" dirty="0" smtClean="0">
              <a:latin typeface="Book Antiqua" panose="02040602050305030304" pitchFamily="18" charset="0"/>
            </a:endParaRPr>
          </a:p>
          <a:p>
            <a:pPr algn="just"/>
            <a:r>
              <a:rPr lang="en-US" sz="2000" b="1" u="sng" dirty="0" smtClean="0">
                <a:latin typeface="Book Antiqua" panose="02040602050305030304" pitchFamily="18" charset="0"/>
              </a:rPr>
              <a:t>Intervention on schools and other sensitive buildings</a:t>
            </a:r>
            <a:endParaRPr lang="en-US" sz="2000" b="1" u="sng" dirty="0">
              <a:latin typeface="Book Antiqua" panose="02040602050305030304" pitchFamily="18" charset="0"/>
            </a:endParaRPr>
          </a:p>
          <a:p>
            <a:r>
              <a:rPr lang="en-US" sz="2000" dirty="0">
                <a:latin typeface="Book Antiqua" panose="02040602050305030304" pitchFamily="18" charset="0"/>
              </a:rPr>
              <a:t>Seismic checks on schools and interventions of structural and anti-seismic reconstruction to reduce the effects of the earthquakes: these actions see the commitment of the Department of Civil Protection - through the Regions - for safety in schools. </a:t>
            </a:r>
            <a:r>
              <a:rPr lang="en-US" sz="2000" dirty="0" smtClean="0">
                <a:latin typeface="Book Antiqua" panose="02040602050305030304" pitchFamily="18" charset="0"/>
              </a:rPr>
              <a:t>The </a:t>
            </a:r>
            <a:r>
              <a:rPr lang="en-US" sz="2000" dirty="0">
                <a:latin typeface="Book Antiqua" panose="02040602050305030304" pitchFamily="18" charset="0"/>
              </a:rPr>
              <a:t>actions aim at seismic prevention started in 2002, right after the Puglia and Molise earthquake, that in San Giuliano di Puglia caused the collapse of the school "Francesco </a:t>
            </a:r>
            <a:r>
              <a:rPr lang="en-US" sz="2000" dirty="0" err="1" smtClean="0">
                <a:latin typeface="Book Antiqua" panose="02040602050305030304" pitchFamily="18" charset="0"/>
              </a:rPr>
              <a:t>Jovine</a:t>
            </a:r>
            <a:endParaRPr lang="it-IT" sz="2000" dirty="0">
              <a:latin typeface="Book Antiqua" panose="02040602050305030304" pitchFamily="18" charset="0"/>
            </a:endParaRPr>
          </a:p>
        </p:txBody>
      </p:sp>
      <p:pic>
        <p:nvPicPr>
          <p:cNvPr id="11" name="Picture 10" descr="eu_flag_co_funded_pos_[rgb]_right.jpg"/>
          <p:cNvPicPr/>
          <p:nvPr/>
        </p:nvPicPr>
        <p:blipFill>
          <a:blip r:embed="rId4"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9393625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27</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Study</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programs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3" name="Tabella 2"/>
          <p:cNvGraphicFramePr>
            <a:graphicFrameLocks noGrp="1"/>
          </p:cNvGraphicFramePr>
          <p:nvPr>
            <p:extLst>
              <p:ext uri="{D42A27DB-BD31-4B8C-83A1-F6EECF244321}">
                <p14:modId xmlns:p14="http://schemas.microsoft.com/office/powerpoint/2010/main" xmlns="" val="3623165701"/>
              </p:ext>
            </p:extLst>
          </p:nvPr>
        </p:nvGraphicFramePr>
        <p:xfrm>
          <a:off x="533400" y="1648616"/>
          <a:ext cx="8077200" cy="4904584"/>
        </p:xfrm>
        <a:graphic>
          <a:graphicData uri="http://schemas.openxmlformats.org/drawingml/2006/table">
            <a:tbl>
              <a:tblPr firstRow="1" firstCol="1" bandRow="1">
                <a:tableStyleId>{5C22544A-7EE6-4342-B048-85BDC9FD1C3A}</a:tableStyleId>
              </a:tblPr>
              <a:tblGrid>
                <a:gridCol w="4605997"/>
                <a:gridCol w="1261403"/>
                <a:gridCol w="2209800"/>
              </a:tblGrid>
              <a:tr h="691596">
                <a:tc>
                  <a:txBody>
                    <a:bodyPr/>
                    <a:lstStyle/>
                    <a:p>
                      <a:pPr algn="ctr">
                        <a:spcAft>
                          <a:spcPts val="0"/>
                        </a:spcAft>
                      </a:pPr>
                      <a:r>
                        <a:rPr lang="en-GB" sz="1600" dirty="0">
                          <a:effectLst/>
                          <a:latin typeface="Book Antiqua" panose="02040602050305030304" pitchFamily="18" charset="0"/>
                        </a:rPr>
                        <a:t>Master´s programme</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Academic degree</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University</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624999">
                <a:tc>
                  <a:txBody>
                    <a:bodyPr/>
                    <a:lstStyle/>
                    <a:p>
                      <a:pPr algn="l">
                        <a:spcAft>
                          <a:spcPts val="0"/>
                        </a:spcAft>
                      </a:pPr>
                      <a:r>
                        <a:rPr lang="en-GB" sz="1600" dirty="0">
                          <a:effectLst/>
                          <a:latin typeface="Book Antiqua" panose="02040602050305030304" pitchFamily="18" charset="0"/>
                        </a:rPr>
                        <a:t>Territorial Risk Management</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MSc</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University of Messina</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609600">
                <a:tc>
                  <a:txBody>
                    <a:bodyPr/>
                    <a:lstStyle/>
                    <a:p>
                      <a:pPr algn="l">
                        <a:spcAft>
                          <a:spcPts val="0"/>
                        </a:spcAft>
                      </a:pPr>
                      <a:r>
                        <a:rPr lang="en-GB" sz="1600">
                          <a:effectLst/>
                          <a:latin typeface="Book Antiqua" panose="02040602050305030304" pitchFamily="18" charset="0"/>
                        </a:rPr>
                        <a:t>Geoenvironmental resources and risks</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MSc</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University of </a:t>
                      </a:r>
                      <a:r>
                        <a:rPr lang="en-GB" sz="1600" dirty="0" err="1">
                          <a:effectLst/>
                          <a:latin typeface="Book Antiqua" panose="02040602050305030304" pitchFamily="18" charset="0"/>
                        </a:rPr>
                        <a:t>Camerino</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608171">
                <a:tc>
                  <a:txBody>
                    <a:bodyPr/>
                    <a:lstStyle/>
                    <a:p>
                      <a:pPr algn="l">
                        <a:spcAft>
                          <a:spcPts val="0"/>
                        </a:spcAft>
                      </a:pPr>
                      <a:r>
                        <a:rPr lang="en-GB" sz="1600" dirty="0">
                          <a:effectLst/>
                          <a:latin typeface="Book Antiqua" panose="02040602050305030304" pitchFamily="18" charset="0"/>
                        </a:rPr>
                        <a:t>Civil Engineering for Risk Mitigation CERM</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MSc</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Polytechnic of Milan</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0">
                <a:tc>
                  <a:txBody>
                    <a:bodyPr/>
                    <a:lstStyle/>
                    <a:p>
                      <a:pPr algn="l">
                        <a:spcAft>
                          <a:spcPts val="0"/>
                        </a:spcAft>
                      </a:pPr>
                      <a:r>
                        <a:rPr lang="en-GB" sz="1600">
                          <a:effectLst/>
                          <a:latin typeface="Book Antiqua" panose="02040602050305030304" pitchFamily="18" charset="0"/>
                        </a:rPr>
                        <a:t>Environmental risks and Civil Protection</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MSc</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Marche Polytechnic University </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543401">
                <a:tc>
                  <a:txBody>
                    <a:bodyPr/>
                    <a:lstStyle/>
                    <a:p>
                      <a:pPr algn="l">
                        <a:spcAft>
                          <a:spcPts val="0"/>
                        </a:spcAft>
                      </a:pPr>
                      <a:r>
                        <a:rPr lang="en-GB" sz="1600">
                          <a:effectLst/>
                          <a:latin typeface="Book Antiqua" panose="02040602050305030304" pitchFamily="18" charset="0"/>
                        </a:rPr>
                        <a:t>Engineering for natural risk management</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MSc</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University of Genoa</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646748">
                <a:tc>
                  <a:txBody>
                    <a:bodyPr/>
                    <a:lstStyle/>
                    <a:p>
                      <a:pPr algn="l">
                        <a:spcAft>
                          <a:spcPts val="0"/>
                        </a:spcAft>
                      </a:pPr>
                      <a:r>
                        <a:rPr lang="en-GB" sz="1600">
                          <a:effectLst/>
                          <a:latin typeface="Book Antiqua" panose="02040602050305030304" pitchFamily="18" charset="0"/>
                        </a:rPr>
                        <a:t>Engineering for natural and anthropic risks</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MSc</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University of Basilicata</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692389">
                <a:tc>
                  <a:txBody>
                    <a:bodyPr/>
                    <a:lstStyle/>
                    <a:p>
                      <a:pPr algn="l">
                        <a:spcAft>
                          <a:spcPts val="0"/>
                        </a:spcAft>
                      </a:pPr>
                      <a:r>
                        <a:rPr lang="en-GB" sz="1600">
                          <a:effectLst/>
                          <a:latin typeface="Book Antiqua" panose="02040602050305030304" pitchFamily="18" charset="0"/>
                        </a:rPr>
                        <a:t>Applied geology to engineering, land and risks</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MSc</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it-IT" sz="1600" dirty="0" err="1">
                          <a:effectLst/>
                          <a:latin typeface="Book Antiqua" panose="02040602050305030304" pitchFamily="18" charset="0"/>
                        </a:rPr>
                        <a:t>University</a:t>
                      </a:r>
                      <a:r>
                        <a:rPr lang="it-IT" sz="1600" dirty="0">
                          <a:effectLst/>
                          <a:latin typeface="Book Antiqua" panose="02040602050305030304" pitchFamily="18" charset="0"/>
                        </a:rPr>
                        <a:t> of Rome “La Sapienza”</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bl>
          </a:graphicData>
        </a:graphic>
      </p:graphicFrame>
      <p:pic>
        <p:nvPicPr>
          <p:cNvPr id="11" name="Picture 10" descr="eu_flag_co_funded_pos_[rgb]_right.jpg"/>
          <p:cNvPicPr/>
          <p:nvPr/>
        </p:nvPicPr>
        <p:blipFill>
          <a:blip r:embed="rId4"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42934103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28</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Study</a:t>
            </a:r>
            <a:r>
              <a:rPr lang="it-IT" dirty="0" smtClean="0">
                <a:solidFill>
                  <a:srgbClr val="419182"/>
                </a:solidFill>
                <a:latin typeface="Book Antiqua" panose="02040602050305030304" pitchFamily="18" charset="0"/>
              </a:rPr>
              <a:t> </a:t>
            </a:r>
            <a:r>
              <a:rPr lang="it-IT" dirty="0" err="1" smtClean="0">
                <a:solidFill>
                  <a:srgbClr val="419182"/>
                </a:solidFill>
                <a:latin typeface="Book Antiqua" panose="02040602050305030304" pitchFamily="18" charset="0"/>
              </a:rPr>
              <a:t>programs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1" name="Tabella 10"/>
          <p:cNvGraphicFramePr>
            <a:graphicFrameLocks noGrp="1"/>
          </p:cNvGraphicFramePr>
          <p:nvPr>
            <p:extLst>
              <p:ext uri="{D42A27DB-BD31-4B8C-83A1-F6EECF244321}">
                <p14:modId xmlns:p14="http://schemas.microsoft.com/office/powerpoint/2010/main" xmlns="" val="2556693744"/>
              </p:ext>
            </p:extLst>
          </p:nvPr>
        </p:nvGraphicFramePr>
        <p:xfrm>
          <a:off x="381000" y="1600200"/>
          <a:ext cx="8343900" cy="4923228"/>
        </p:xfrm>
        <a:graphic>
          <a:graphicData uri="http://schemas.openxmlformats.org/drawingml/2006/table">
            <a:tbl>
              <a:tblPr firstRow="1" firstCol="1" bandRow="1">
                <a:tableStyleId>{5C22544A-7EE6-4342-B048-85BDC9FD1C3A}</a:tableStyleId>
              </a:tblPr>
              <a:tblGrid>
                <a:gridCol w="3619500"/>
                <a:gridCol w="1447800"/>
                <a:gridCol w="3276600"/>
              </a:tblGrid>
              <a:tr h="884628">
                <a:tc>
                  <a:txBody>
                    <a:bodyPr/>
                    <a:lstStyle/>
                    <a:p>
                      <a:pPr algn="ctr">
                        <a:spcAft>
                          <a:spcPts val="0"/>
                        </a:spcAft>
                      </a:pPr>
                      <a:r>
                        <a:rPr lang="en-GB" sz="1600" dirty="0">
                          <a:effectLst/>
                          <a:latin typeface="Book Antiqua" panose="02040602050305030304" pitchFamily="18" charset="0"/>
                        </a:rPr>
                        <a:t>Master´s programme</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Academic degree</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0"/>
                        </a:spcAft>
                      </a:pPr>
                      <a:r>
                        <a:rPr lang="en-GB" sz="1600" dirty="0">
                          <a:effectLst/>
                          <a:latin typeface="Book Antiqua" panose="02040602050305030304" pitchFamily="18" charset="0"/>
                        </a:rPr>
                        <a:t>University</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990600">
                <a:tc>
                  <a:txBody>
                    <a:bodyPr/>
                    <a:lstStyle/>
                    <a:p>
                      <a:pPr algn="l">
                        <a:spcAft>
                          <a:spcPts val="0"/>
                        </a:spcAft>
                      </a:pPr>
                      <a:r>
                        <a:rPr lang="en-GB" sz="1600" dirty="0">
                          <a:effectLst/>
                          <a:latin typeface="Book Antiqua" panose="02040602050305030304" pitchFamily="18" charset="0"/>
                        </a:rPr>
                        <a:t>MEES – Master in Earthquake Engineering and Engineering Seismology</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Postgraduate</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School of Advanced Studies IUSS Pavia, University of </a:t>
                      </a:r>
                      <a:r>
                        <a:rPr lang="en-GB" sz="1600" dirty="0" err="1">
                          <a:effectLst/>
                          <a:latin typeface="Book Antiqua" panose="02040602050305030304" pitchFamily="18" charset="0"/>
                        </a:rPr>
                        <a:t>Patras</a:t>
                      </a:r>
                      <a:r>
                        <a:rPr lang="en-GB" sz="1600" dirty="0">
                          <a:effectLst/>
                          <a:latin typeface="Book Antiqua" panose="02040602050305030304" pitchFamily="18" charset="0"/>
                        </a:rPr>
                        <a:t>, University of Grenoble </a:t>
                      </a:r>
                      <a:r>
                        <a:rPr lang="en-GB" sz="1600" dirty="0" err="1">
                          <a:effectLst/>
                          <a:latin typeface="Book Antiqua" panose="02040602050305030304" pitchFamily="18" charset="0"/>
                        </a:rPr>
                        <a:t>Alpes</a:t>
                      </a:r>
                      <a:r>
                        <a:rPr lang="en-GB" sz="1600" dirty="0">
                          <a:effectLst/>
                          <a:latin typeface="Book Antiqua" panose="02040602050305030304" pitchFamily="18" charset="0"/>
                        </a:rPr>
                        <a:t>, Middle East Technical University</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762000">
                <a:tc>
                  <a:txBody>
                    <a:bodyPr/>
                    <a:lstStyle/>
                    <a:p>
                      <a:pPr algn="l">
                        <a:spcAft>
                          <a:spcPts val="0"/>
                        </a:spcAft>
                      </a:pPr>
                      <a:r>
                        <a:rPr lang="en-GB" sz="1600">
                          <a:effectLst/>
                          <a:latin typeface="Book Antiqua" panose="02040602050305030304" pitchFamily="18" charset="0"/>
                        </a:rPr>
                        <a:t>Master in Hydraulic Risk</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Postgraduate</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University of Cagliari, Interuniversity Consortium for Hydrology (CINID), Autonomous Region of Sardinia</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1005840">
                <a:tc>
                  <a:txBody>
                    <a:bodyPr/>
                    <a:lstStyle/>
                    <a:p>
                      <a:pPr algn="l">
                        <a:spcAft>
                          <a:spcPts val="0"/>
                        </a:spcAft>
                      </a:pPr>
                      <a:r>
                        <a:rPr lang="en-GB" sz="1600" dirty="0">
                          <a:effectLst/>
                          <a:latin typeface="Book Antiqua" panose="02040602050305030304" pitchFamily="18" charset="0"/>
                        </a:rPr>
                        <a:t>HYDROMETHAZARDS </a:t>
                      </a:r>
                      <a:r>
                        <a:rPr lang="en-GB" sz="1600" dirty="0" smtClean="0">
                          <a:effectLst/>
                          <a:latin typeface="Book Antiqua" panose="02040602050305030304" pitchFamily="18" charset="0"/>
                        </a:rPr>
                        <a:t>- </a:t>
                      </a:r>
                      <a:r>
                        <a:rPr lang="en-GB" sz="1600" dirty="0">
                          <a:effectLst/>
                          <a:latin typeface="Book Antiqua" panose="02040602050305030304" pitchFamily="18" charset="0"/>
                        </a:rPr>
                        <a:t>Master in Management of Hydrological and Meteorological </a:t>
                      </a:r>
                      <a:r>
                        <a:rPr lang="en-GB" sz="1600" dirty="0" smtClean="0">
                          <a:effectLst/>
                          <a:latin typeface="Book Antiqua" panose="02040602050305030304" pitchFamily="18" charset="0"/>
                        </a:rPr>
                        <a:t>Hazards</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a:effectLst/>
                          <a:latin typeface="Book Antiqua" panose="02040602050305030304" pitchFamily="18" charset="0"/>
                        </a:rPr>
                        <a:t>Postgraduate</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University of Thessaly, Hellenic Open University, University of Messina, </a:t>
                      </a:r>
                      <a:r>
                        <a:rPr lang="en-GB" sz="1600" dirty="0" err="1">
                          <a:effectLst/>
                          <a:latin typeface="Book Antiqua" panose="02040602050305030304" pitchFamily="18" charset="0"/>
                        </a:rPr>
                        <a:t>Universitat</a:t>
                      </a:r>
                      <a:r>
                        <a:rPr lang="en-GB" sz="1600" dirty="0">
                          <a:effectLst/>
                          <a:latin typeface="Book Antiqua" panose="02040602050305030304" pitchFamily="18" charset="0"/>
                        </a:rPr>
                        <a:t> de Barcelona</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r h="1066800">
                <a:tc>
                  <a:txBody>
                    <a:bodyPr/>
                    <a:lstStyle/>
                    <a:p>
                      <a:pPr algn="l">
                        <a:spcAft>
                          <a:spcPts val="0"/>
                        </a:spcAft>
                      </a:pPr>
                      <a:r>
                        <a:rPr lang="en-GB" sz="1600" dirty="0">
                          <a:effectLst/>
                          <a:latin typeface="Book Antiqua" panose="02040602050305030304" pitchFamily="18" charset="0"/>
                        </a:rPr>
                        <a:t>LARAM – International School on </a:t>
                      </a:r>
                      <a:r>
                        <a:rPr lang="en-GB" sz="1600" dirty="0" err="1">
                          <a:effectLst/>
                          <a:latin typeface="Book Antiqua" panose="02040602050305030304" pitchFamily="18" charset="0"/>
                        </a:rPr>
                        <a:t>LAndslide</a:t>
                      </a:r>
                      <a:r>
                        <a:rPr lang="en-GB" sz="1600" dirty="0">
                          <a:effectLst/>
                          <a:latin typeface="Book Antiqua" panose="02040602050305030304" pitchFamily="18" charset="0"/>
                        </a:rPr>
                        <a:t> Risk Assessment and Mitigation</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a:effectLst/>
                          <a:latin typeface="Book Antiqua" panose="02040602050305030304" pitchFamily="18" charset="0"/>
                        </a:rPr>
                        <a:t>Postgraduate (only for PhD Students)</a:t>
                      </a:r>
                      <a:endParaRPr lang="it-IT" sz="160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l">
                        <a:spcAft>
                          <a:spcPts val="0"/>
                        </a:spcAft>
                      </a:pPr>
                      <a:r>
                        <a:rPr lang="en-GB" sz="1600" dirty="0">
                          <a:effectLst/>
                          <a:latin typeface="Book Antiqua" panose="02040602050305030304" pitchFamily="18" charset="0"/>
                        </a:rPr>
                        <a:t>University of Salerno</a:t>
                      </a:r>
                      <a:endParaRPr lang="it-IT" sz="1600" dirty="0">
                        <a:effectLst/>
                        <a:latin typeface="Book Antiqua" panose="02040602050305030304" pitchFamily="18" charset="0"/>
                        <a:ea typeface="Cambria" panose="02040503050406030204" pitchFamily="18" charset="0"/>
                        <a:cs typeface="Times New Roman" panose="02020603050405020304" pitchFamily="18" charset="0"/>
                      </a:endParaRPr>
                    </a:p>
                  </a:txBody>
                  <a:tcPr marL="68580" marR="68580" marT="0" marB="0" anchor="ctr"/>
                </a:tc>
              </a:tr>
            </a:tbl>
          </a:graphicData>
        </a:graphic>
      </p:graphicFrame>
      <p:pic>
        <p:nvPicPr>
          <p:cNvPr id="13" name="Picture 12" descr="eu_flag_co_funded_pos_[rgb]_right.jpg"/>
          <p:cNvPicPr/>
          <p:nvPr/>
        </p:nvPicPr>
        <p:blipFill>
          <a:blip r:embed="rId4"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40846069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29</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074" name="Picture 2" descr="L'immagine può contenere: cielo, spazio all'aperto e natura"/>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3750"/>
          <a:stretch/>
        </p:blipFill>
        <p:spPr bwMode="auto">
          <a:xfrm>
            <a:off x="0" y="914399"/>
            <a:ext cx="9144000" cy="586740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p:cNvSpPr>
            <a:spLocks noGrp="1"/>
          </p:cNvSpPr>
          <p:nvPr>
            <p:ph type="title"/>
          </p:nvPr>
        </p:nvSpPr>
        <p:spPr>
          <a:xfrm>
            <a:off x="1257300" y="1509713"/>
            <a:ext cx="6629400" cy="749300"/>
          </a:xfrm>
        </p:spPr>
        <p:txBody>
          <a:bodyPr>
            <a:normAutofit fontScale="90000"/>
          </a:bodyPr>
          <a:lstStyle/>
          <a:p>
            <a:r>
              <a:rPr lang="it-IT" b="1" i="1" dirty="0" err="1" smtClean="0">
                <a:solidFill>
                  <a:schemeClr val="bg1"/>
                </a:solidFill>
                <a:latin typeface="Book Antiqua" panose="02040602050305030304" pitchFamily="18" charset="0"/>
              </a:rPr>
              <a:t>Thanks</a:t>
            </a:r>
            <a:r>
              <a:rPr lang="it-IT" b="1" i="1" dirty="0" smtClean="0">
                <a:solidFill>
                  <a:schemeClr val="bg1"/>
                </a:solidFill>
                <a:latin typeface="Book Antiqua" panose="02040602050305030304" pitchFamily="18" charset="0"/>
              </a:rPr>
              <a:t> for </a:t>
            </a:r>
            <a:r>
              <a:rPr lang="it-IT" b="1" i="1" dirty="0" err="1" smtClean="0">
                <a:solidFill>
                  <a:schemeClr val="bg1"/>
                </a:solidFill>
                <a:latin typeface="Book Antiqua" panose="02040602050305030304" pitchFamily="18" charset="0"/>
              </a:rPr>
              <a:t>your</a:t>
            </a:r>
            <a:r>
              <a:rPr lang="it-IT" b="1" i="1" dirty="0" smtClean="0">
                <a:solidFill>
                  <a:schemeClr val="bg1"/>
                </a:solidFill>
                <a:latin typeface="Book Antiqua" panose="02040602050305030304" pitchFamily="18" charset="0"/>
              </a:rPr>
              <a:t> </a:t>
            </a:r>
            <a:r>
              <a:rPr lang="it-IT" b="1" i="1" dirty="0" err="1" smtClean="0">
                <a:solidFill>
                  <a:schemeClr val="bg1"/>
                </a:solidFill>
                <a:latin typeface="Book Antiqua" panose="02040602050305030304" pitchFamily="18" charset="0"/>
              </a:rPr>
              <a:t>attention</a:t>
            </a:r>
            <a:endParaRPr lang="bs-Latn-BA" b="1" i="1" dirty="0">
              <a:solidFill>
                <a:schemeClr val="bg1"/>
              </a:solidFill>
              <a:latin typeface="Book Antiqua" panose="02040602050305030304" pitchFamily="18" charset="0"/>
            </a:endParaRPr>
          </a:p>
        </p:txBody>
      </p:sp>
      <p:sp>
        <p:nvSpPr>
          <p:cNvPr id="13" name="Title 1"/>
          <p:cNvSpPr txBox="1">
            <a:spLocks/>
          </p:cNvSpPr>
          <p:nvPr/>
        </p:nvSpPr>
        <p:spPr>
          <a:xfrm>
            <a:off x="7391400" y="6223792"/>
            <a:ext cx="1676400" cy="39211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dirty="0" smtClean="0">
                <a:solidFill>
                  <a:srgbClr val="FFFF00"/>
                </a:solidFill>
                <a:latin typeface="+mn-lt"/>
              </a:rPr>
              <a:t>02/04/2017</a:t>
            </a:r>
            <a:endParaRPr lang="bs-Latn-BA" sz="2000" b="1" i="1" dirty="0">
              <a:solidFill>
                <a:srgbClr val="FFFF00"/>
              </a:solidFill>
              <a:latin typeface="+mn-lt"/>
            </a:endParaRPr>
          </a:p>
        </p:txBody>
      </p:sp>
      <p:pic>
        <p:nvPicPr>
          <p:cNvPr id="15" name="Picture 14" descr="eu_flag_co_funded_pos_[rgb]_right.jpg"/>
          <p:cNvPicPr/>
          <p:nvPr/>
        </p:nvPicPr>
        <p:blipFill>
          <a:blip r:embed="rId5"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162154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Introduction</a:t>
            </a:r>
            <a:endParaRPr lang="bs-Latn-BA" dirty="0">
              <a:solidFill>
                <a:srgbClr val="419182"/>
              </a:solidFill>
              <a:latin typeface="Book Antiqua" panose="02040602050305030304" pitchFamily="18" charset="0"/>
            </a:endParaRPr>
          </a:p>
        </p:txBody>
      </p:sp>
      <p:sp>
        <p:nvSpPr>
          <p:cNvPr id="15" name="Rettangolo 14"/>
          <p:cNvSpPr/>
          <p:nvPr/>
        </p:nvSpPr>
        <p:spPr>
          <a:xfrm>
            <a:off x="533400" y="1800285"/>
            <a:ext cx="8001000" cy="4524315"/>
          </a:xfrm>
          <a:prstGeom prst="rect">
            <a:avLst/>
          </a:prstGeom>
        </p:spPr>
        <p:txBody>
          <a:bodyPr wrap="square">
            <a:spAutoFit/>
          </a:bodyPr>
          <a:lstStyle/>
          <a:p>
            <a:pPr marL="457200" indent="-457200" algn="just">
              <a:spcAft>
                <a:spcPts val="0"/>
              </a:spcAft>
              <a:buFont typeface="Wingdings" panose="05000000000000000000" pitchFamily="2" charset="2"/>
              <a:buChar char="Ø"/>
            </a:pPr>
            <a:r>
              <a:rPr lang="en-GB" sz="2400" dirty="0" smtClean="0">
                <a:latin typeface="Book Antiqua" panose="02040602050305030304" pitchFamily="18" charset="0"/>
              </a:rPr>
              <a:t>36% of the national territory is at high-medium seismic risk with some parts (south and Apennines showing a peak of 90%)</a:t>
            </a:r>
          </a:p>
          <a:p>
            <a:pPr marL="457200" indent="-457200" algn="just">
              <a:spcAft>
                <a:spcPts val="0"/>
              </a:spcAft>
              <a:buFont typeface="Wingdings" panose="05000000000000000000" pitchFamily="2" charset="2"/>
              <a:buChar char="Ø"/>
            </a:pPr>
            <a:endParaRPr lang="en-GB" sz="2400" dirty="0" smtClean="0">
              <a:latin typeface="Book Antiqua" panose="02040602050305030304" pitchFamily="18" charset="0"/>
            </a:endParaRPr>
          </a:p>
          <a:p>
            <a:pPr marL="457200" indent="-457200" algn="just">
              <a:buFont typeface="Wingdings" panose="05000000000000000000" pitchFamily="2" charset="2"/>
              <a:buChar char="Ø"/>
            </a:pPr>
            <a:r>
              <a:rPr lang="en-GB" sz="2400" dirty="0" smtClean="0">
                <a:latin typeface="Book Antiqua" panose="02040602050305030304" pitchFamily="18" charset="0"/>
              </a:rPr>
              <a:t>19% of </a:t>
            </a:r>
            <a:r>
              <a:rPr lang="en-GB" sz="2400" dirty="0">
                <a:latin typeface="Book Antiqua" panose="02040602050305030304" pitchFamily="18" charset="0"/>
              </a:rPr>
              <a:t>the national territory is at high-medium </a:t>
            </a:r>
            <a:r>
              <a:rPr lang="en-GB" sz="2400" dirty="0" smtClean="0">
                <a:latin typeface="Book Antiqua" panose="02040602050305030304" pitchFamily="18" charset="0"/>
              </a:rPr>
              <a:t>landslide </a:t>
            </a:r>
            <a:r>
              <a:rPr lang="en-GB" sz="2400" dirty="0">
                <a:latin typeface="Book Antiqua" panose="02040602050305030304" pitchFamily="18" charset="0"/>
              </a:rPr>
              <a:t>risk with some parts </a:t>
            </a:r>
            <a:r>
              <a:rPr lang="en-GB" sz="2400" dirty="0" smtClean="0">
                <a:latin typeface="Book Antiqua" panose="02040602050305030304" pitchFamily="18" charset="0"/>
              </a:rPr>
              <a:t>(Alps </a:t>
            </a:r>
            <a:r>
              <a:rPr lang="en-GB" sz="2400" dirty="0">
                <a:latin typeface="Book Antiqua" panose="02040602050305030304" pitchFamily="18" charset="0"/>
              </a:rPr>
              <a:t>and Apennines </a:t>
            </a:r>
            <a:r>
              <a:rPr lang="en-GB" sz="2400" dirty="0" smtClean="0">
                <a:latin typeface="Book Antiqua" panose="02040602050305030304" pitchFamily="18" charset="0"/>
              </a:rPr>
              <a:t>showing </a:t>
            </a:r>
            <a:r>
              <a:rPr lang="en-GB" sz="2400" dirty="0">
                <a:latin typeface="Book Antiqua" panose="02040602050305030304" pitchFamily="18" charset="0"/>
              </a:rPr>
              <a:t>a peak of 8</a:t>
            </a:r>
            <a:r>
              <a:rPr lang="en-GB" sz="2400" dirty="0" smtClean="0">
                <a:latin typeface="Book Antiqua" panose="02040602050305030304" pitchFamily="18" charset="0"/>
              </a:rPr>
              <a:t>0%)</a:t>
            </a:r>
          </a:p>
          <a:p>
            <a:pPr marL="457200" indent="-457200" algn="just">
              <a:buFont typeface="Wingdings" panose="05000000000000000000" pitchFamily="2" charset="2"/>
              <a:buChar char="Ø"/>
            </a:pPr>
            <a:endParaRPr lang="en-GB" sz="2400" dirty="0">
              <a:latin typeface="Book Antiqua" panose="02040602050305030304" pitchFamily="18" charset="0"/>
            </a:endParaRPr>
          </a:p>
          <a:p>
            <a:pPr marL="457200" indent="-457200" algn="just">
              <a:buFont typeface="Wingdings" panose="05000000000000000000" pitchFamily="2" charset="2"/>
              <a:buChar char="Ø"/>
            </a:pPr>
            <a:r>
              <a:rPr lang="en-GB" sz="2400" dirty="0" smtClean="0">
                <a:latin typeface="Book Antiqua" panose="02040602050305030304" pitchFamily="18" charset="0"/>
              </a:rPr>
              <a:t>12% of </a:t>
            </a:r>
            <a:r>
              <a:rPr lang="en-GB" sz="2400" dirty="0">
                <a:latin typeface="Book Antiqua" panose="02040602050305030304" pitchFamily="18" charset="0"/>
              </a:rPr>
              <a:t>the national territory is at high-medium </a:t>
            </a:r>
            <a:r>
              <a:rPr lang="en-GB" sz="2400" dirty="0" smtClean="0">
                <a:latin typeface="Book Antiqua" panose="02040602050305030304" pitchFamily="18" charset="0"/>
              </a:rPr>
              <a:t>flood </a:t>
            </a:r>
            <a:r>
              <a:rPr lang="en-GB" sz="2400" dirty="0">
                <a:latin typeface="Book Antiqua" panose="02040602050305030304" pitchFamily="18" charset="0"/>
              </a:rPr>
              <a:t>risk with some parts </a:t>
            </a:r>
            <a:r>
              <a:rPr lang="en-GB" sz="2400" dirty="0" smtClean="0">
                <a:latin typeface="Book Antiqua" panose="02040602050305030304" pitchFamily="18" charset="0"/>
              </a:rPr>
              <a:t>(Po river basin with </a:t>
            </a:r>
            <a:r>
              <a:rPr lang="en-GB" sz="2400" dirty="0">
                <a:latin typeface="Book Antiqua" panose="02040602050305030304" pitchFamily="18" charset="0"/>
              </a:rPr>
              <a:t>a peak of </a:t>
            </a:r>
            <a:r>
              <a:rPr lang="en-GB" sz="2400" dirty="0" smtClean="0">
                <a:latin typeface="Book Antiqua" panose="02040602050305030304" pitchFamily="18" charset="0"/>
              </a:rPr>
              <a:t>45%)</a:t>
            </a:r>
          </a:p>
          <a:p>
            <a:pPr marL="457200" indent="-457200" algn="just">
              <a:spcAft>
                <a:spcPts val="0"/>
              </a:spcAft>
              <a:buFont typeface="Wingdings" panose="05000000000000000000" pitchFamily="2" charset="2"/>
              <a:buChar char="Ø"/>
            </a:pP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1" name="Picture 10" descr="eu_flag_co_funded_pos_[rgb]_right.jpg"/>
          <p:cNvPicPr/>
          <p:nvPr/>
        </p:nvPicPr>
        <p:blipFill>
          <a:blip r:embed="rId4"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8341309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Floods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0" name="Picture 3" descr="uu"/>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9237" y="1741340"/>
            <a:ext cx="3463925" cy="47244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4" descr="u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017962" y="2793852"/>
            <a:ext cx="4876800" cy="3576638"/>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ettangolo 41"/>
          <p:cNvSpPr/>
          <p:nvPr/>
        </p:nvSpPr>
        <p:spPr>
          <a:xfrm>
            <a:off x="3886199" y="2052048"/>
            <a:ext cx="5003409" cy="461665"/>
          </a:xfrm>
          <a:prstGeom prst="rect">
            <a:avLst/>
          </a:prstGeom>
        </p:spPr>
        <p:txBody>
          <a:bodyPr wrap="square">
            <a:spAutoFit/>
          </a:bodyPr>
          <a:lstStyle/>
          <a:p>
            <a:pPr algn="ctr">
              <a:spcAft>
                <a:spcPts val="0"/>
              </a:spcAft>
            </a:pPr>
            <a:r>
              <a:rPr lang="en-GB" sz="2400" dirty="0" smtClean="0">
                <a:latin typeface="Book Antiqua" panose="02040602050305030304" pitchFamily="18" charset="0"/>
              </a:rPr>
              <a:t>Florence, 4 November 1966</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3" name="Picture 12"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42395225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Floods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363" name="Picture 3" descr="Risultati immagini per alluvione genova 20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8038" y="2561235"/>
            <a:ext cx="7467600" cy="3866204"/>
          </a:xfrm>
          <a:prstGeom prst="rect">
            <a:avLst/>
          </a:prstGeom>
          <a:noFill/>
          <a:extLst>
            <a:ext uri="{909E8E84-426E-40DD-AFC4-6F175D3DCCD1}">
              <a14:hiddenFill xmlns:a14="http://schemas.microsoft.com/office/drawing/2010/main" xmlns="">
                <a:solidFill>
                  <a:srgbClr val="FFFFFF"/>
                </a:solidFill>
              </a14:hiddenFill>
            </a:ext>
          </a:extLst>
        </p:spPr>
      </p:pic>
      <p:pic>
        <p:nvPicPr>
          <p:cNvPr id="15365" name="Picture 5" descr="Risultati immagini per alluvione genova 201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67154" y="2200458"/>
            <a:ext cx="6981092" cy="4581342"/>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ttangolo 17"/>
          <p:cNvSpPr/>
          <p:nvPr/>
        </p:nvSpPr>
        <p:spPr>
          <a:xfrm>
            <a:off x="2482544" y="1627392"/>
            <a:ext cx="3938587" cy="461665"/>
          </a:xfrm>
          <a:prstGeom prst="rect">
            <a:avLst/>
          </a:prstGeom>
        </p:spPr>
        <p:txBody>
          <a:bodyPr wrap="square">
            <a:spAutoFit/>
          </a:bodyPr>
          <a:lstStyle/>
          <a:p>
            <a:pPr algn="ctr">
              <a:spcAft>
                <a:spcPts val="0"/>
              </a:spcAft>
            </a:pPr>
            <a:r>
              <a:rPr lang="en-GB" sz="2400" dirty="0" smtClean="0">
                <a:latin typeface="Book Antiqua" panose="02040602050305030304" pitchFamily="18" charset="0"/>
              </a:rPr>
              <a:t>Genoa, </a:t>
            </a:r>
            <a:r>
              <a:rPr lang="en-GB" sz="2400" dirty="0">
                <a:latin typeface="Book Antiqua" panose="02040602050305030304" pitchFamily="18" charset="0"/>
              </a:rPr>
              <a:t>4</a:t>
            </a:r>
            <a:r>
              <a:rPr lang="en-GB" sz="2400" dirty="0" smtClean="0">
                <a:latin typeface="Book Antiqua" panose="02040602050305030304" pitchFamily="18" charset="0"/>
              </a:rPr>
              <a:t> November 2011</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3" name="Picture 12"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3764157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1000"/>
                                        <p:tgtEl>
                                          <p:spTgt spid="15365"/>
                                        </p:tgtEl>
                                      </p:cBhvr>
                                    </p:animEffect>
                                    <p:anim calcmode="lin" valueType="num">
                                      <p:cBhvr>
                                        <p:cTn id="8" dur="1000" fill="hold"/>
                                        <p:tgtEl>
                                          <p:spTgt spid="15365"/>
                                        </p:tgtEl>
                                        <p:attrNameLst>
                                          <p:attrName>ppt_x</p:attrName>
                                        </p:attrNameLst>
                                      </p:cBhvr>
                                      <p:tavLst>
                                        <p:tav tm="0">
                                          <p:val>
                                            <p:strVal val="#ppt_x"/>
                                          </p:val>
                                        </p:tav>
                                        <p:tav tm="100000">
                                          <p:val>
                                            <p:strVal val="#ppt_x"/>
                                          </p:val>
                                        </p:tav>
                                      </p:tavLst>
                                    </p:anim>
                                    <p:anim calcmode="lin" valueType="num">
                                      <p:cBhvr>
                                        <p:cTn id="9" dur="1000" fill="hold"/>
                                        <p:tgtEl>
                                          <p:spTgt spid="15365"/>
                                        </p:tgtEl>
                                        <p:attrNameLst>
                                          <p:attrName>ppt_y</p:attrName>
                                        </p:attrNameLst>
                                      </p:cBhvr>
                                      <p:tavLst>
                                        <p:tav tm="0">
                                          <p:val>
                                            <p:strVal val="#ppt_y+.1"/>
                                          </p:val>
                                        </p:tav>
                                        <p:tav tm="100000">
                                          <p:val>
                                            <p:strVal val="#ppt_y"/>
                                          </p:val>
                                        </p:tav>
                                      </p:tavLst>
                                    </p:anim>
                                  </p:childTnLst>
                                </p:cTn>
                              </p:par>
                              <p:par>
                                <p:cTn id="10" presetID="42" presetClass="exit" presetSubtype="0" fill="hold" nodeType="withEffect">
                                  <p:stCondLst>
                                    <p:cond delay="0"/>
                                  </p:stCondLst>
                                  <p:childTnLst>
                                    <p:animEffect transition="out" filter="fade">
                                      <p:cBhvr>
                                        <p:cTn id="11" dur="1000"/>
                                        <p:tgtEl>
                                          <p:spTgt spid="15363"/>
                                        </p:tgtEl>
                                      </p:cBhvr>
                                    </p:animEffect>
                                    <p:anim calcmode="lin" valueType="num">
                                      <p:cBhvr>
                                        <p:cTn id="12" dur="1000"/>
                                        <p:tgtEl>
                                          <p:spTgt spid="15363"/>
                                        </p:tgtEl>
                                        <p:attrNameLst>
                                          <p:attrName>ppt_x</p:attrName>
                                        </p:attrNameLst>
                                      </p:cBhvr>
                                      <p:tavLst>
                                        <p:tav tm="0">
                                          <p:val>
                                            <p:strVal val="ppt_x"/>
                                          </p:val>
                                        </p:tav>
                                        <p:tav tm="100000">
                                          <p:val>
                                            <p:strVal val="ppt_x"/>
                                          </p:val>
                                        </p:tav>
                                      </p:tavLst>
                                    </p:anim>
                                    <p:anim calcmode="lin" valueType="num">
                                      <p:cBhvr>
                                        <p:cTn id="13" dur="1000"/>
                                        <p:tgtEl>
                                          <p:spTgt spid="15363"/>
                                        </p:tgtEl>
                                        <p:attrNameLst>
                                          <p:attrName>ppt_y</p:attrName>
                                        </p:attrNameLst>
                                      </p:cBhvr>
                                      <p:tavLst>
                                        <p:tav tm="0">
                                          <p:val>
                                            <p:strVal val="ppt_y"/>
                                          </p:val>
                                        </p:tav>
                                        <p:tav tm="100000">
                                          <p:val>
                                            <p:strVal val="ppt_y+.1"/>
                                          </p:val>
                                        </p:tav>
                                      </p:tavLst>
                                    </p:anim>
                                    <p:set>
                                      <p:cBhvr>
                                        <p:cTn id="14" dur="1" fill="hold">
                                          <p:stCondLst>
                                            <p:cond delay="999"/>
                                          </p:stCondLst>
                                        </p:cTn>
                                        <p:tgtEl>
                                          <p:spTgt spid="15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Floods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3" name="Picture 11"/>
          <p:cNvPicPr>
            <a:picLocks noChangeAspect="1" noChangeArrowheads="1"/>
          </p:cNvPicPr>
          <p:nvPr/>
        </p:nvPicPr>
        <p:blipFill>
          <a:blip r:embed="rId4">
            <a:extLst>
              <a:ext uri="{28A0092B-C50C-407E-A947-70E740481C1C}">
                <a14:useLocalDpi xmlns:a14="http://schemas.microsoft.com/office/drawing/2010/main" xmlns="" val="0"/>
              </a:ext>
            </a:extLst>
          </a:blip>
          <a:srcRect l="4524" t="27582" r="35774" b="12740"/>
          <a:stretch>
            <a:fillRect/>
          </a:stretch>
        </p:blipFill>
        <p:spPr bwMode="auto">
          <a:xfrm>
            <a:off x="152400" y="1545917"/>
            <a:ext cx="4229100" cy="3170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5">
            <a:extLst>
              <a:ext uri="{28A0092B-C50C-407E-A947-70E740481C1C}">
                <a14:useLocalDpi xmlns:a14="http://schemas.microsoft.com/office/drawing/2010/main" xmlns="" val="0"/>
              </a:ext>
            </a:extLst>
          </a:blip>
          <a:srcRect l="5566" t="26541" r="35173" b="19119"/>
          <a:stretch>
            <a:fillRect/>
          </a:stretch>
        </p:blipFill>
        <p:spPr bwMode="auto">
          <a:xfrm>
            <a:off x="3831907" y="3048000"/>
            <a:ext cx="5181600" cy="35642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ttangolo 15"/>
          <p:cNvSpPr/>
          <p:nvPr/>
        </p:nvSpPr>
        <p:spPr>
          <a:xfrm>
            <a:off x="4789463" y="2035482"/>
            <a:ext cx="3938587" cy="461665"/>
          </a:xfrm>
          <a:prstGeom prst="rect">
            <a:avLst/>
          </a:prstGeom>
        </p:spPr>
        <p:txBody>
          <a:bodyPr wrap="square">
            <a:spAutoFit/>
          </a:bodyPr>
          <a:lstStyle/>
          <a:p>
            <a:pPr algn="ctr">
              <a:spcAft>
                <a:spcPts val="0"/>
              </a:spcAft>
            </a:pPr>
            <a:r>
              <a:rPr lang="en-GB" sz="2400" dirty="0" smtClean="0">
                <a:latin typeface="Book Antiqua" panose="02040602050305030304" pitchFamily="18" charset="0"/>
              </a:rPr>
              <a:t>Messina, 1 October 2009</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7" name="Picture 16"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17494822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bo Valentia - La frana di Maierato">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473591" y="2247900"/>
            <a:ext cx="5943600" cy="4457700"/>
          </a:xfrm>
          <a:prstGeom prst="rect">
            <a:avLst/>
          </a:prstGeom>
        </p:spPr>
      </p:pic>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7</a:t>
            </a:fld>
            <a:endParaRPr lang="en-US"/>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6"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Landslides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7410" name="Picture 2" descr="Risultati immagini per frane in itali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990600" y="2286000"/>
            <a:ext cx="7029450" cy="440055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ttangolo 12"/>
          <p:cNvSpPr/>
          <p:nvPr/>
        </p:nvSpPr>
        <p:spPr>
          <a:xfrm>
            <a:off x="999049" y="1524767"/>
            <a:ext cx="7270226" cy="461665"/>
          </a:xfrm>
          <a:prstGeom prst="rect">
            <a:avLst/>
          </a:prstGeom>
        </p:spPr>
        <p:txBody>
          <a:bodyPr wrap="square">
            <a:spAutoFit/>
          </a:bodyPr>
          <a:lstStyle/>
          <a:p>
            <a:pPr algn="ctr">
              <a:spcAft>
                <a:spcPts val="0"/>
              </a:spcAft>
            </a:pPr>
            <a:r>
              <a:rPr lang="en-GB" sz="2400" dirty="0" err="1" smtClean="0">
                <a:latin typeface="Book Antiqua" panose="02040602050305030304" pitchFamily="18" charset="0"/>
              </a:rPr>
              <a:t>Maierato</a:t>
            </a:r>
            <a:r>
              <a:rPr lang="en-GB" sz="2400" dirty="0" smtClean="0">
                <a:latin typeface="Book Antiqua" panose="02040602050305030304" pitchFamily="18" charset="0"/>
              </a:rPr>
              <a:t>, Calabria, 15 February 2010, no casualties</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5" name="Picture 14" descr="eu_flag_co_funded_pos_[rgb]_right.jpg"/>
          <p:cNvPicPr/>
          <p:nvPr/>
        </p:nvPicPr>
        <p:blipFill>
          <a:blip r:embed="rId8"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21582115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7410"/>
                                        </p:tgtEl>
                                      </p:cBhvr>
                                    </p:animEffect>
                                    <p:anim calcmode="lin" valueType="num">
                                      <p:cBhvr>
                                        <p:cTn id="7" dur="1000"/>
                                        <p:tgtEl>
                                          <p:spTgt spid="17410"/>
                                        </p:tgtEl>
                                        <p:attrNameLst>
                                          <p:attrName>ppt_x</p:attrName>
                                        </p:attrNameLst>
                                      </p:cBhvr>
                                      <p:tavLst>
                                        <p:tav tm="0">
                                          <p:val>
                                            <p:strVal val="ppt_x"/>
                                          </p:val>
                                        </p:tav>
                                        <p:tav tm="100000">
                                          <p:val>
                                            <p:strVal val="ppt_x"/>
                                          </p:val>
                                        </p:tav>
                                      </p:tavLst>
                                    </p:anim>
                                    <p:anim calcmode="lin" valueType="num">
                                      <p:cBhvr>
                                        <p:cTn id="8" dur="1000"/>
                                        <p:tgtEl>
                                          <p:spTgt spid="17410"/>
                                        </p:tgtEl>
                                        <p:attrNameLst>
                                          <p:attrName>ppt_y</p:attrName>
                                        </p:attrNameLst>
                                      </p:cBhvr>
                                      <p:tavLst>
                                        <p:tav tm="0">
                                          <p:val>
                                            <p:strVal val="ppt_y"/>
                                          </p:val>
                                        </p:tav>
                                        <p:tav tm="100000">
                                          <p:val>
                                            <p:strVal val="ppt_y+.1"/>
                                          </p:val>
                                        </p:tav>
                                      </p:tavLst>
                                    </p:anim>
                                    <p:set>
                                      <p:cBhvr>
                                        <p:cTn id="9" dur="1" fill="hold">
                                          <p:stCondLst>
                                            <p:cond delay="999"/>
                                          </p:stCondLst>
                                        </p:cTn>
                                        <p:tgtEl>
                                          <p:spTgt spid="17410"/>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Landslides</a:t>
            </a:r>
            <a:endParaRPr lang="bs-Latn-BA" dirty="0">
              <a:solidFill>
                <a:srgbClr val="419182"/>
              </a:solidFill>
              <a:latin typeface="Book Antiqua" panose="02040602050305030304" pitchFamily="18" charset="0"/>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6" name="Rettangolo 15"/>
          <p:cNvSpPr/>
          <p:nvPr/>
        </p:nvSpPr>
        <p:spPr>
          <a:xfrm>
            <a:off x="5105400" y="1867753"/>
            <a:ext cx="3786187" cy="830997"/>
          </a:xfrm>
          <a:prstGeom prst="rect">
            <a:avLst/>
          </a:prstGeom>
        </p:spPr>
        <p:txBody>
          <a:bodyPr wrap="square">
            <a:spAutoFit/>
          </a:bodyPr>
          <a:lstStyle/>
          <a:p>
            <a:pPr algn="ctr">
              <a:spcAft>
                <a:spcPts val="0"/>
              </a:spcAft>
            </a:pPr>
            <a:r>
              <a:rPr lang="en-GB" sz="2400" dirty="0" smtClean="0">
                <a:latin typeface="Book Antiqua" panose="02040602050305030304" pitchFamily="18" charset="0"/>
              </a:rPr>
              <a:t>Messina, Sicily, 1 October 2009, 39 casualties</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7" name="Oggetto 5"/>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 y="1699902"/>
            <a:ext cx="4473575"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u_flag_co_funded_pos_[rgb]_right.jpg"/>
          <p:cNvPicPr/>
          <p:nvPr/>
        </p:nvPicPr>
        <p:blipFill>
          <a:blip r:embed="rId5"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14363365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9</a:t>
            </a:fld>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fontScale="90000"/>
          </a:bodyPr>
          <a:lstStyle/>
          <a:p>
            <a:r>
              <a:rPr lang="it-IT" dirty="0" err="1" smtClean="0">
                <a:solidFill>
                  <a:srgbClr val="419182"/>
                </a:solidFill>
                <a:latin typeface="Book Antiqua" panose="02040602050305030304" pitchFamily="18" charset="0"/>
              </a:rPr>
              <a:t>Earthquakes</a:t>
            </a:r>
            <a:endParaRPr lang="bs-Latn-BA" dirty="0">
              <a:solidFill>
                <a:srgbClr val="419182"/>
              </a:solidFill>
              <a:latin typeface="Book Antiqua" panose="02040602050305030304" pitchFamily="18" charset="0"/>
            </a:endParaRPr>
          </a:p>
        </p:txBody>
      </p:sp>
      <p:pic>
        <p:nvPicPr>
          <p:cNvPr id="5122" name="Picture 2" descr="Risultati immagini per immagini terremoto amatric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4926" y="2890248"/>
            <a:ext cx="3581400" cy="267508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magine 2"/>
          <p:cNvPicPr>
            <a:picLocks noChangeAspect="1"/>
          </p:cNvPicPr>
          <p:nvPr/>
        </p:nvPicPr>
        <p:blipFill>
          <a:blip r:embed="rId5"/>
          <a:stretch>
            <a:fillRect/>
          </a:stretch>
        </p:blipFill>
        <p:spPr>
          <a:xfrm>
            <a:off x="4200745" y="2890248"/>
            <a:ext cx="4704910" cy="2646512"/>
          </a:xfrm>
          <a:prstGeom prst="rect">
            <a:avLst/>
          </a:prstGeom>
        </p:spPr>
      </p:pic>
      <p:sp>
        <p:nvSpPr>
          <p:cNvPr id="17" name="Rettangolo 16"/>
          <p:cNvSpPr/>
          <p:nvPr/>
        </p:nvSpPr>
        <p:spPr>
          <a:xfrm>
            <a:off x="431409" y="2052048"/>
            <a:ext cx="8458200" cy="461665"/>
          </a:xfrm>
          <a:prstGeom prst="rect">
            <a:avLst/>
          </a:prstGeom>
        </p:spPr>
        <p:txBody>
          <a:bodyPr wrap="square">
            <a:spAutoFit/>
          </a:bodyPr>
          <a:lstStyle/>
          <a:p>
            <a:pPr algn="ctr">
              <a:spcAft>
                <a:spcPts val="0"/>
              </a:spcAft>
            </a:pPr>
            <a:r>
              <a:rPr lang="en-GB" sz="2400" dirty="0" err="1" smtClean="0">
                <a:latin typeface="Book Antiqua" panose="02040602050305030304" pitchFamily="18" charset="0"/>
              </a:rPr>
              <a:t>Amatrice</a:t>
            </a:r>
            <a:r>
              <a:rPr lang="en-GB" sz="2400" dirty="0" smtClean="0">
                <a:latin typeface="Book Antiqua" panose="02040602050305030304" pitchFamily="18" charset="0"/>
              </a:rPr>
              <a:t>, Central Italy, 24 August 2016, 299 casualties</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sp>
        <p:nvSpPr>
          <p:cNvPr id="19" name="Rettangolo 18"/>
          <p:cNvSpPr/>
          <p:nvPr/>
        </p:nvSpPr>
        <p:spPr>
          <a:xfrm>
            <a:off x="2354288" y="5894685"/>
            <a:ext cx="4198912" cy="461665"/>
          </a:xfrm>
          <a:prstGeom prst="rect">
            <a:avLst/>
          </a:prstGeom>
        </p:spPr>
        <p:txBody>
          <a:bodyPr wrap="square">
            <a:spAutoFit/>
          </a:bodyPr>
          <a:lstStyle/>
          <a:p>
            <a:pPr algn="ctr">
              <a:spcAft>
                <a:spcPts val="0"/>
              </a:spcAft>
            </a:pPr>
            <a:r>
              <a:rPr lang="en-GB" sz="2400" dirty="0" err="1" smtClean="0">
                <a:latin typeface="Book Antiqua" panose="02040602050305030304" pitchFamily="18" charset="0"/>
              </a:rPr>
              <a:t>Magnitudo</a:t>
            </a:r>
            <a:r>
              <a:rPr lang="en-GB" sz="2400" dirty="0" smtClean="0">
                <a:latin typeface="Book Antiqua" panose="02040602050305030304" pitchFamily="18" charset="0"/>
              </a:rPr>
              <a:t> 6.2</a:t>
            </a:r>
            <a:endParaRPr lang="en-GB" sz="2400" dirty="0" smtClean="0">
              <a:latin typeface="Book Antiqua" panose="02040602050305030304" pitchFamily="18" charset="0"/>
              <a:ea typeface="Cambria" panose="02040503050406030204" pitchFamily="18" charset="0"/>
              <a:cs typeface="Times New Roman" panose="02020603050405020304" pitchFamily="18" charset="0"/>
            </a:endParaRPr>
          </a:p>
        </p:txBody>
      </p:sp>
      <p:pic>
        <p:nvPicPr>
          <p:cNvPr id="15" name="Picture 14" descr="eu_flag_co_funded_pos_[rgb]_right.jpg"/>
          <p:cNvPicPr/>
          <p:nvPr/>
        </p:nvPicPr>
        <p:blipFill>
          <a:blip r:embed="rId6" cstate="print"/>
          <a:stretch>
            <a:fillRect/>
          </a:stretch>
        </p:blipFill>
        <p:spPr>
          <a:xfrm>
            <a:off x="7467600" y="123825"/>
            <a:ext cx="1676400" cy="409575"/>
          </a:xfrm>
          <a:prstGeom prst="rect">
            <a:avLst/>
          </a:prstGeom>
        </p:spPr>
      </p:pic>
    </p:spTree>
    <p:extLst>
      <p:ext uri="{BB962C8B-B14F-4D97-AF65-F5344CB8AC3E}">
        <p14:creationId xmlns:p14="http://schemas.microsoft.com/office/powerpoint/2010/main" xmlns="" val="5907351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1195</TotalTime>
  <Words>1817</Words>
  <Application>Microsoft Office PowerPoint</Application>
  <PresentationFormat>On-screen Show (4:3)</PresentationFormat>
  <Paragraphs>203</Paragraphs>
  <Slides>29</Slides>
  <Notes>3</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Development of master curricula for natural disasters risk management in Western Balkan countries</vt:lpstr>
      <vt:lpstr>Introduction</vt:lpstr>
      <vt:lpstr>Introduction</vt:lpstr>
      <vt:lpstr>Floods</vt:lpstr>
      <vt:lpstr>Floods</vt:lpstr>
      <vt:lpstr>Floods</vt:lpstr>
      <vt:lpstr>Landslides</vt:lpstr>
      <vt:lpstr>Landslides</vt:lpstr>
      <vt:lpstr>Earthquakes</vt:lpstr>
      <vt:lpstr>Earthquakes</vt:lpstr>
      <vt:lpstr>Earthquakes</vt:lpstr>
      <vt:lpstr>Established practices</vt:lpstr>
      <vt:lpstr>Civil Protection</vt:lpstr>
      <vt:lpstr>Civil Protection</vt:lpstr>
      <vt:lpstr>Civil Protection: Emergency</vt:lpstr>
      <vt:lpstr>Civil Protection: Emergency</vt:lpstr>
      <vt:lpstr>Civil Protection: F&amp;S</vt:lpstr>
      <vt:lpstr>Civil Protection: F&amp;S</vt:lpstr>
      <vt:lpstr>Civil Protection: F&amp;S</vt:lpstr>
      <vt:lpstr>Civil Protection: F&amp;S</vt:lpstr>
      <vt:lpstr>Established practices: Floods and landslides</vt:lpstr>
      <vt:lpstr>Slide 22</vt:lpstr>
      <vt:lpstr>Slide 23</vt:lpstr>
      <vt:lpstr>Established practices: Floods</vt:lpstr>
      <vt:lpstr>Established practices: Floods</vt:lpstr>
      <vt:lpstr>Established practices: Earthquakes</vt:lpstr>
      <vt:lpstr>Study programs</vt:lpstr>
      <vt:lpstr>Study programs</vt:lpstr>
      <vt:lpstr>Thanks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of Internationalisation in B&amp;H Higher Education</dc:title>
  <dc:creator>user</dc:creator>
  <cp:lastModifiedBy>Milan</cp:lastModifiedBy>
  <cp:revision>81</cp:revision>
  <dcterms:created xsi:type="dcterms:W3CDTF">2006-08-16T00:00:00Z</dcterms:created>
  <dcterms:modified xsi:type="dcterms:W3CDTF">2017-04-07T06:06:20Z</dcterms:modified>
</cp:coreProperties>
</file>